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Hello everyone and welcome to our Conecptual Architecture presentation.</a:t>
            </a:r>
          </a:p>
          <a:p>
            <a:pPr lvl="0">
              <a:spcBef>
                <a:spcPts val="0"/>
              </a:spcBef>
              <a:buNone/>
            </a:pPr>
            <a:r>
              <a:rPr lang="en-GB"/>
              <a:t>We are group TBA, my name is brayden and these are my team members Yihao, Steven, Coco, Lena, and Selin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Shape 3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3" name="Shape 3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buNone/>
            </a:pPr>
            <a:r>
              <a:rPr lang="en-GB"/>
              <a:t>Our architecture is a mix of layered and object oriented architecture, is</a:t>
            </a:r>
            <a:r>
              <a:rPr lang="en-GB"/>
              <a:t> based on some/these advantages and disadvantages.</a:t>
            </a:r>
          </a:p>
          <a:p>
            <a:pPr indent="-228600" lvl="0" marL="457200" rtl="0">
              <a:lnSpc>
                <a:spcPct val="115000"/>
              </a:lnSpc>
              <a:spcBef>
                <a:spcPts val="0"/>
              </a:spcBef>
              <a:buAutoNum type="arabicPeriod"/>
            </a:pPr>
            <a:r>
              <a:rPr lang="en-GB"/>
              <a:t>One of the advantages, as User interfaces are really important in games, using layered architecture facilitates user input (UI)</a:t>
            </a:r>
          </a:p>
          <a:p>
            <a:pPr indent="-228600" lvl="0" marL="457200" rtl="0">
              <a:lnSpc>
                <a:spcPct val="115000"/>
              </a:lnSpc>
              <a:spcBef>
                <a:spcPts val="0"/>
              </a:spcBef>
              <a:buAutoNum type="arabicPeriod"/>
            </a:pPr>
            <a:r>
              <a:rPr lang="en-GB"/>
              <a:t>Next, The advantage of the architecture having a high cohesion, meaning they have the same focus, which makes the coding easier and more organized. </a:t>
            </a:r>
            <a:r>
              <a:rPr lang="en-GB"/>
              <a:t>For o</a:t>
            </a:r>
            <a:r>
              <a:rPr lang="en-GB"/>
              <a:t>bject oriented hierarchies, there tends to be high coupling, however we tried to minimize coupling as much as we could. (meaning they wouldnt be as dependent on each other)</a:t>
            </a:r>
          </a:p>
          <a:p>
            <a:pPr indent="-228600" lvl="0" marL="457200" rtl="0">
              <a:lnSpc>
                <a:spcPct val="115000"/>
              </a:lnSpc>
              <a:spcBef>
                <a:spcPts val="0"/>
              </a:spcBef>
              <a:buAutoNum type="arabicPeriod"/>
            </a:pPr>
            <a:r>
              <a:rPr lang="en-GB"/>
              <a:t>The other  advantages of the architecture include the objects can havng the ability to be encapsulated efficiently. And ---</a:t>
            </a:r>
          </a:p>
          <a:p>
            <a:pPr indent="-228600" lvl="0" marL="457200" rtl="0">
              <a:lnSpc>
                <a:spcPct val="115000"/>
              </a:lnSpc>
              <a:spcBef>
                <a:spcPts val="0"/>
              </a:spcBef>
              <a:buAutoNum type="arabicPeriod"/>
            </a:pPr>
            <a:r>
              <a:rPr lang="en-GB"/>
              <a:t>The structure of the architecture allows the division of work within the team.</a:t>
            </a:r>
          </a:p>
          <a:p>
            <a:pPr indent="-228600" lvl="0" marL="457200" rtl="0">
              <a:lnSpc>
                <a:spcPct val="115000"/>
              </a:lnSpc>
              <a:spcBef>
                <a:spcPts val="0"/>
              </a:spcBef>
              <a:buAutoNum type="arabicPeriod"/>
            </a:pPr>
            <a:r>
              <a:rPr lang="en-GB"/>
              <a:t>One of the disadvantages is that info and output travelling back up to the architecture to UI from audio and graphics is  time consuming.</a:t>
            </a:r>
          </a:p>
          <a:p>
            <a:pPr lvl="0" rtl="0">
              <a:lnSpc>
                <a:spcPct val="115000"/>
              </a:lnSpc>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Shape 3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9" name="Shape 3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GB"/>
              <a:t>There are some concurrencies as they are inevitable in the gameplay of SuperTux. </a:t>
            </a:r>
          </a:p>
          <a:p>
            <a:pPr indent="-228600" lvl="0" marL="457200" rtl="0">
              <a:lnSpc>
                <a:spcPct val="115000"/>
              </a:lnSpc>
              <a:spcBef>
                <a:spcPts val="0"/>
              </a:spcBef>
              <a:spcAft>
                <a:spcPts val="1600"/>
              </a:spcAft>
              <a:buAutoNum type="arabicPeriod"/>
            </a:pPr>
            <a:r>
              <a:rPr lang="en-GB"/>
              <a:t>One of the concurrencies is between the audio and the graphics, as the graphics of the game and the sound effects should be played concurrently. (they complement each other)</a:t>
            </a:r>
          </a:p>
          <a:p>
            <a:pPr indent="-228600" lvl="0" marL="457200" rtl="0">
              <a:lnSpc>
                <a:spcPct val="115000"/>
              </a:lnSpc>
              <a:spcBef>
                <a:spcPts val="0"/>
              </a:spcBef>
              <a:spcAft>
                <a:spcPts val="1600"/>
              </a:spcAft>
              <a:buAutoNum type="arabicPeriod"/>
            </a:pPr>
            <a:r>
              <a:rPr lang="en-GB"/>
              <a:t>Graphics and gameplay. The game will be calculating the elements and is displaying the resultant/relevant graphics on the screen.</a:t>
            </a:r>
          </a:p>
          <a:p>
            <a:pPr indent="-228600" lvl="0" marL="457200" rtl="0">
              <a:lnSpc>
                <a:spcPct val="115000"/>
              </a:lnSpc>
              <a:spcBef>
                <a:spcPts val="0"/>
              </a:spcBef>
              <a:spcAft>
                <a:spcPts val="1600"/>
              </a:spcAft>
              <a:buAutoNum type="arabicPeriod"/>
            </a:pPr>
            <a:r>
              <a:rPr lang="en-GB"/>
              <a:t>User input is needed to generate output and update the game state, so no delay is tolerated between UI and the gameplay.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5" name="Shape 33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Working on the conceptual </a:t>
            </a:r>
            <a:r>
              <a:rPr lang="en-GB"/>
              <a:t>architecture</a:t>
            </a:r>
            <a:r>
              <a:rPr lang="en-GB"/>
              <a:t> of SuperTux, we have learned some lessons.</a:t>
            </a:r>
          </a:p>
          <a:p>
            <a:pPr lvl="0">
              <a:spcBef>
                <a:spcPts val="0"/>
              </a:spcBef>
              <a:buNone/>
            </a:pPr>
            <a:r>
              <a:t/>
            </a:r>
            <a:endParaRPr/>
          </a:p>
          <a:p>
            <a:pPr indent="-228600" lvl="0" marL="457200" rtl="0">
              <a:spcBef>
                <a:spcPts val="0"/>
              </a:spcBef>
              <a:buAutoNum type="arabicPeriod"/>
            </a:pPr>
            <a:r>
              <a:rPr lang="en-GB"/>
              <a:t>You learn just as much from playing the game, when compared to doing research.</a:t>
            </a:r>
          </a:p>
          <a:p>
            <a:pPr indent="-228600" lvl="0" marL="457200" rtl="0">
              <a:spcBef>
                <a:spcPts val="0"/>
              </a:spcBef>
              <a:buAutoNum type="arabicPeriod"/>
            </a:pPr>
            <a:r>
              <a:rPr lang="en-GB"/>
              <a:t>We have found in our research that layered </a:t>
            </a:r>
            <a:r>
              <a:rPr lang="en-GB"/>
              <a:t>architectures</a:t>
            </a:r>
            <a:r>
              <a:rPr lang="en-GB"/>
              <a:t> are common in video games.</a:t>
            </a:r>
          </a:p>
          <a:p>
            <a:pPr indent="-228600" lvl="0" marL="457200">
              <a:spcBef>
                <a:spcPts val="0"/>
              </a:spcBef>
              <a:buAutoNum type="arabicPeriod"/>
            </a:pPr>
            <a:r>
              <a:rPr lang="en-GB"/>
              <a:t>Finally, we have found that brainstorming together and talking about ideas are more helpful at times than doing research individually.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To start off; a little bit about SuperTux</a:t>
            </a:r>
          </a:p>
          <a:p>
            <a:pPr lvl="0">
              <a:spcBef>
                <a:spcPts val="0"/>
              </a:spcBef>
              <a:buNone/>
            </a:pPr>
            <a:r>
              <a:rPr lang="en-GB"/>
              <a:t>Supertux is an open source 2d platformer game and is very similar to the </a:t>
            </a:r>
            <a:r>
              <a:rPr lang="en-GB"/>
              <a:t>original</a:t>
            </a:r>
            <a:r>
              <a:rPr lang="en-GB"/>
              <a:t> mario games. </a:t>
            </a:r>
          </a:p>
          <a:p>
            <a:pPr lvl="0">
              <a:spcBef>
                <a:spcPts val="0"/>
              </a:spcBef>
              <a:buNone/>
            </a:pPr>
            <a:r>
              <a:t/>
            </a:r>
            <a:endParaRPr/>
          </a:p>
          <a:p>
            <a:pPr lvl="0">
              <a:spcBef>
                <a:spcPts val="0"/>
              </a:spcBef>
              <a:buNone/>
            </a:pPr>
            <a:r>
              <a:rPr lang="en-GB"/>
              <a:t>It has been in development for over a decade and the many resources regarding its development and its code make it ideal for an introductory software </a:t>
            </a:r>
            <a:r>
              <a:rPr lang="en-GB"/>
              <a:t>architecture</a:t>
            </a:r>
            <a:r>
              <a:rPr lang="en-GB"/>
              <a:t> study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Before we introduce our conceptual architecture I am going to talk a bit about our derivation process</a:t>
            </a:r>
          </a:p>
          <a:p>
            <a:pPr lvl="0">
              <a:spcBef>
                <a:spcPts val="0"/>
              </a:spcBef>
              <a:buNone/>
            </a:pPr>
            <a:r>
              <a:t/>
            </a:r>
            <a:endParaRPr/>
          </a:p>
          <a:p>
            <a:pPr lvl="0">
              <a:spcBef>
                <a:spcPts val="0"/>
              </a:spcBef>
              <a:buNone/>
            </a:pPr>
            <a:r>
              <a:rPr lang="en-GB"/>
              <a:t>One of the first things we did as a group was do some research on SuperTux and its Development, which led us to the supertux wiki, where we found this object hierarchy. </a:t>
            </a:r>
          </a:p>
          <a:p>
            <a:pPr lvl="0">
              <a:spcBef>
                <a:spcPts val="0"/>
              </a:spcBef>
              <a:buNone/>
            </a:pPr>
            <a:r>
              <a:t/>
            </a:r>
            <a:endParaRPr/>
          </a:p>
          <a:p>
            <a:pPr lvl="0">
              <a:spcBef>
                <a:spcPts val="0"/>
              </a:spcBef>
              <a:buNone/>
            </a:pPr>
            <a:r>
              <a:rPr lang="en-GB"/>
              <a:t>This object hierarchy was created by a developer of SuperTux. It shows how all of the in game objects such as Tux, enemies, items, and more are encapsulated.in the code.</a:t>
            </a:r>
          </a:p>
          <a:p>
            <a:pPr lvl="0">
              <a:spcBef>
                <a:spcPts val="0"/>
              </a:spcBef>
              <a:buNone/>
            </a:pPr>
            <a:r>
              <a:t/>
            </a:r>
            <a:endParaRPr/>
          </a:p>
          <a:p>
            <a:pPr lvl="0">
              <a:spcBef>
                <a:spcPts val="0"/>
              </a:spcBef>
              <a:buNone/>
            </a:pPr>
            <a:r>
              <a:rPr lang="en-GB"/>
              <a:t> Seeing this hierarchy early on gave us the idea that the conceptual architecture we end up with should probably be Object Oriented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GB" sz="1000">
                <a:solidFill>
                  <a:schemeClr val="dk1"/>
                </a:solidFill>
              </a:rPr>
              <a:t>We then took to the Game Engine Architecture document to find our reference architecture. This is a general game architecture that can be used for many genres. </a:t>
            </a:r>
          </a:p>
          <a:p>
            <a:pPr lvl="0" rtl="0">
              <a:lnSpc>
                <a:spcPct val="115000"/>
              </a:lnSpc>
              <a:spcBef>
                <a:spcPts val="0"/>
              </a:spcBef>
              <a:spcAft>
                <a:spcPts val="1600"/>
              </a:spcAft>
              <a:buNone/>
            </a:pPr>
            <a:r>
              <a:rPr lang="en-GB" sz="1000">
                <a:solidFill>
                  <a:schemeClr val="dk1"/>
                </a:solidFill>
              </a:rPr>
              <a:t>We learned 2 important things from this reference architecture: 1: game architectures are usually layered and 2. The variety of subsystems that are found within the conceptual architecures of games</a:t>
            </a:r>
          </a:p>
          <a:p>
            <a:pPr lvl="0" rtl="0">
              <a:lnSpc>
                <a:spcPct val="115000"/>
              </a:lnSpc>
              <a:spcBef>
                <a:spcPts val="0"/>
              </a:spcBef>
              <a:spcAft>
                <a:spcPts val="1600"/>
              </a:spcAft>
              <a:buNone/>
            </a:pPr>
            <a:r>
              <a:rPr lang="en-GB" sz="1000">
                <a:solidFill>
                  <a:schemeClr val="dk1"/>
                </a:solidFill>
              </a:rPr>
              <a:t>Our next step in the process was to play supertux for ourselves and determine which subsystems in the reference architecture play a major role in SuperTux. After this point in the process we had aquired our Subsystems, Our reference architecture, and object hierarchy, so we finally were able to construct our conceptual architecture</a:t>
            </a:r>
          </a:p>
          <a:p>
            <a:pPr lvl="0" rtl="0">
              <a:lnSpc>
                <a:spcPct val="115000"/>
              </a:lnSpc>
              <a:spcBef>
                <a:spcPts val="0"/>
              </a:spcBef>
              <a:spcAft>
                <a:spcPts val="1600"/>
              </a:spcAft>
              <a:buNone/>
            </a:pPr>
            <a:r>
              <a:rPr lang="en-GB" sz="1000">
                <a:solidFill>
                  <a:schemeClr val="dk1"/>
                </a:solidFill>
              </a:rPr>
              <a:t>What we came up with was a conceptual architecture with an object oriented and layered style</a:t>
            </a:r>
          </a:p>
          <a:p>
            <a:pPr lvl="0" rtl="0">
              <a:lnSpc>
                <a:spcPct val="115000"/>
              </a:lnSpc>
              <a:spcBef>
                <a:spcPts val="0"/>
              </a:spcBef>
              <a:spcAft>
                <a:spcPts val="1600"/>
              </a:spcAft>
              <a:buNone/>
            </a:pPr>
            <a:r>
              <a:t/>
            </a:r>
            <a:endParaRPr sz="1000">
              <a:solidFill>
                <a:schemeClr val="dk1"/>
              </a:solidFill>
            </a:endParaRPr>
          </a:p>
          <a:p>
            <a:pPr lvl="0" rtl="0">
              <a:lnSpc>
                <a:spcPct val="115000"/>
              </a:lnSpc>
              <a:spcBef>
                <a:spcPts val="0"/>
              </a:spcBef>
              <a:spcAft>
                <a:spcPts val="1600"/>
              </a:spcAft>
              <a:buNone/>
            </a:pPr>
            <a:r>
              <a:t/>
            </a:r>
            <a:endParaRPr sz="100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LENA</a:t>
            </a:r>
          </a:p>
          <a:p>
            <a:pPr lvl="0">
              <a:spcBef>
                <a:spcPts val="0"/>
              </a:spcBef>
              <a:buNone/>
            </a:pPr>
            <a:r>
              <a:rPr lang="en-GB"/>
              <a:t>“Resources includes lower level systems the game specific subsystems require in order for the game to actually operate.”</a:t>
            </a:r>
          </a:p>
          <a:p>
            <a:pPr lvl="0">
              <a:spcBef>
                <a:spcPts val="0"/>
              </a:spcBef>
              <a:buNone/>
            </a:pPr>
            <a:r>
              <a:t/>
            </a:r>
            <a:endParaRPr/>
          </a:p>
          <a:p>
            <a:pPr lvl="0">
              <a:spcBef>
                <a:spcPts val="0"/>
              </a:spcBef>
              <a:buNone/>
            </a:pPr>
            <a:r>
              <a:rPr lang="en-GB"/>
              <a:t>“Physics engine - for collision detection, any game aspects emulating the laws of physics.”</a:t>
            </a:r>
          </a:p>
          <a:p>
            <a:pPr lvl="0">
              <a:spcBef>
                <a:spcPts val="0"/>
              </a:spcBef>
              <a:buNone/>
            </a:pPr>
            <a:r>
              <a:t/>
            </a:r>
            <a:endParaRPr/>
          </a:p>
          <a:p>
            <a:pPr lvl="0">
              <a:spcBef>
                <a:spcPts val="0"/>
              </a:spcBef>
              <a:buNone/>
            </a:pPr>
            <a:r>
              <a:rPr lang="en-GB"/>
              <a:t>“Graphics engine - renders graphics (graphical data provided by game-specific subsystems) onto computer screen.”</a:t>
            </a:r>
          </a:p>
          <a:p>
            <a:pPr lvl="0">
              <a:spcBef>
                <a:spcPts val="0"/>
              </a:spcBef>
              <a:buNone/>
            </a:pPr>
            <a:r>
              <a:rPr lang="en-GB"/>
              <a:t>			“This is what the game is suppose to look like at this time.”</a:t>
            </a:r>
          </a:p>
          <a:p>
            <a:pPr lvl="0">
              <a:spcBef>
                <a:spcPts val="0"/>
              </a:spcBef>
              <a:buNone/>
            </a:pPr>
            <a:r>
              <a:t/>
            </a:r>
            <a:endParaRPr/>
          </a:p>
          <a:p>
            <a:pPr lvl="0">
              <a:spcBef>
                <a:spcPts val="0"/>
              </a:spcBef>
              <a:buNone/>
            </a:pPr>
            <a:r>
              <a:rPr lang="en-GB"/>
              <a:t>“Audio engine - produces audio output provided by game-specific subsystems.”</a:t>
            </a:r>
          </a:p>
          <a:p>
            <a:pPr lvl="0">
              <a:spcBef>
                <a:spcPts val="0"/>
              </a:spcBef>
              <a:buNone/>
            </a:pPr>
            <a:r>
              <a:rPr lang="en-GB"/>
              <a:t>		“This is what the game is supposed to sound like at this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GB"/>
              <a:t>LENA</a:t>
            </a:r>
          </a:p>
          <a:p>
            <a:pPr lvl="0">
              <a:spcBef>
                <a:spcPts val="0"/>
              </a:spcBef>
              <a:buNone/>
            </a:pPr>
            <a:r>
              <a:rPr lang="en-GB"/>
              <a:t>“All output data from the resources system sent here”</a:t>
            </a:r>
          </a:p>
          <a:p>
            <a:pPr lvl="0">
              <a:spcBef>
                <a:spcPts val="0"/>
              </a:spcBef>
              <a:buNone/>
            </a:pPr>
            <a:r>
              <a:t/>
            </a:r>
            <a:endParaRPr/>
          </a:p>
          <a:p>
            <a:pPr lvl="0">
              <a:spcBef>
                <a:spcPts val="0"/>
              </a:spcBef>
              <a:buNone/>
            </a:pPr>
            <a:r>
              <a:rPr lang="en-GB"/>
              <a:t>“Because SuperTux can run on multiple platforms, we need a system that can account for different OS and hardware config so the rest of the game does not have to worry about communicating directly with such diverse systems.”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2"/>
              </a:buClr>
              <a:buSzPct val="100000"/>
              <a:buChar char="●"/>
              <a:defRPr sz="1800">
                <a:solidFill>
                  <a:schemeClr val="lt2"/>
                </a:solidFill>
              </a:defRPr>
            </a:lvl1pPr>
            <a:lvl2pPr lvl="1">
              <a:lnSpc>
                <a:spcPct val="115000"/>
              </a:lnSpc>
              <a:spcBef>
                <a:spcPts val="0"/>
              </a:spcBef>
              <a:spcAft>
                <a:spcPts val="1600"/>
              </a:spcAft>
              <a:buClr>
                <a:schemeClr val="lt2"/>
              </a:buClr>
              <a:buChar char="○"/>
              <a:defRPr>
                <a:solidFill>
                  <a:schemeClr val="lt2"/>
                </a:solidFill>
              </a:defRPr>
            </a:lvl2pPr>
            <a:lvl3pPr lvl="2">
              <a:lnSpc>
                <a:spcPct val="115000"/>
              </a:lnSpc>
              <a:spcBef>
                <a:spcPts val="0"/>
              </a:spcBef>
              <a:spcAft>
                <a:spcPts val="1600"/>
              </a:spcAft>
              <a:buClr>
                <a:schemeClr val="lt2"/>
              </a:buClr>
              <a:buChar char="■"/>
              <a:defRPr>
                <a:solidFill>
                  <a:schemeClr val="lt2"/>
                </a:solidFill>
              </a:defRPr>
            </a:lvl3pPr>
            <a:lvl4pPr lvl="3">
              <a:lnSpc>
                <a:spcPct val="115000"/>
              </a:lnSpc>
              <a:spcBef>
                <a:spcPts val="0"/>
              </a:spcBef>
              <a:spcAft>
                <a:spcPts val="1600"/>
              </a:spcAft>
              <a:buClr>
                <a:schemeClr val="lt2"/>
              </a:buClr>
              <a:buChar char="●"/>
              <a:defRPr>
                <a:solidFill>
                  <a:schemeClr val="lt2"/>
                </a:solidFill>
              </a:defRPr>
            </a:lvl4pPr>
            <a:lvl5pPr lvl="4">
              <a:lnSpc>
                <a:spcPct val="115000"/>
              </a:lnSpc>
              <a:spcBef>
                <a:spcPts val="0"/>
              </a:spcBef>
              <a:spcAft>
                <a:spcPts val="1600"/>
              </a:spcAft>
              <a:buClr>
                <a:schemeClr val="lt2"/>
              </a:buClr>
              <a:buChar char="○"/>
              <a:defRPr>
                <a:solidFill>
                  <a:schemeClr val="lt2"/>
                </a:solidFill>
              </a:defRPr>
            </a:lvl5pPr>
            <a:lvl6pPr lvl="5">
              <a:lnSpc>
                <a:spcPct val="115000"/>
              </a:lnSpc>
              <a:spcBef>
                <a:spcPts val="0"/>
              </a:spcBef>
              <a:spcAft>
                <a:spcPts val="1600"/>
              </a:spcAft>
              <a:buClr>
                <a:schemeClr val="lt2"/>
              </a:buClr>
              <a:buChar char="■"/>
              <a:defRPr>
                <a:solidFill>
                  <a:schemeClr val="lt2"/>
                </a:solidFill>
              </a:defRPr>
            </a:lvl6pPr>
            <a:lvl7pPr lvl="6">
              <a:lnSpc>
                <a:spcPct val="115000"/>
              </a:lnSpc>
              <a:spcBef>
                <a:spcPts val="0"/>
              </a:spcBef>
              <a:spcAft>
                <a:spcPts val="1600"/>
              </a:spcAft>
              <a:buClr>
                <a:schemeClr val="lt2"/>
              </a:buClr>
              <a:buChar char="●"/>
              <a:defRPr>
                <a:solidFill>
                  <a:schemeClr val="lt2"/>
                </a:solidFill>
              </a:defRPr>
            </a:lvl7pPr>
            <a:lvl8pPr lvl="7">
              <a:lnSpc>
                <a:spcPct val="115000"/>
              </a:lnSpc>
              <a:spcBef>
                <a:spcPts val="0"/>
              </a:spcBef>
              <a:spcAft>
                <a:spcPts val="1600"/>
              </a:spcAft>
              <a:buClr>
                <a:schemeClr val="lt2"/>
              </a:buClr>
              <a:buChar char="○"/>
              <a:defRPr>
                <a:solidFill>
                  <a:schemeClr val="lt2"/>
                </a:solidFill>
              </a:defRPr>
            </a:lvl8pPr>
            <a:lvl9pPr lvl="8">
              <a:lnSpc>
                <a:spcPct val="115000"/>
              </a:lnSpc>
              <a:spcBef>
                <a:spcPts val="0"/>
              </a:spcBef>
              <a:spcAft>
                <a:spcPts val="1600"/>
              </a:spcAft>
              <a:buClr>
                <a:schemeClr val="lt2"/>
              </a:buClr>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GB"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rPr lang="en-GB"/>
              <a:t>A1: Conceptual Architecture</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rPr lang="en-GB"/>
              <a:t>Presents by: TBA</a:t>
            </a:r>
          </a:p>
        </p:txBody>
      </p:sp>
      <p:sp>
        <p:nvSpPr>
          <p:cNvPr id="56" name="Shape 56"/>
          <p:cNvSpPr txBox="1"/>
          <p:nvPr/>
        </p:nvSpPr>
        <p:spPr>
          <a:xfrm>
            <a:off x="6212750" y="3271225"/>
            <a:ext cx="3000000" cy="3000000"/>
          </a:xfrm>
          <a:prstGeom prst="rect">
            <a:avLst/>
          </a:prstGeom>
          <a:noFill/>
          <a:ln>
            <a:noFill/>
          </a:ln>
        </p:spPr>
        <p:txBody>
          <a:bodyPr anchorCtr="0" anchor="ctr" bIns="91425" lIns="91425" rIns="91425" wrap="square" tIns="91425">
            <a:noAutofit/>
          </a:bodyPr>
          <a:lstStyle/>
          <a:p>
            <a:pPr lvl="0" rtl="0">
              <a:spcBef>
                <a:spcPts val="0"/>
              </a:spcBef>
              <a:buNone/>
            </a:pPr>
            <a:r>
              <a:rPr lang="en-GB">
                <a:solidFill>
                  <a:srgbClr val="FFFFFF"/>
                </a:solidFill>
              </a:rPr>
              <a:t>​Members: Yihao Chen , Yuhao Chen , Coco Chen , Brayden Dewar , Lena Krause , Selin Onsoz</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Shape 314"/>
          <p:cNvSpPr txBox="1"/>
          <p:nvPr>
            <p:ph type="title"/>
          </p:nvPr>
        </p:nvSpPr>
        <p:spPr>
          <a:xfrm>
            <a:off x="311700" y="375725"/>
            <a:ext cx="8520600" cy="572700"/>
          </a:xfrm>
          <a:prstGeom prst="rect">
            <a:avLst/>
          </a:prstGeom>
        </p:spPr>
        <p:txBody>
          <a:bodyPr anchorCtr="0" anchor="t" bIns="91425" lIns="91425" rIns="91425" wrap="square" tIns="91425">
            <a:noAutofit/>
          </a:bodyPr>
          <a:lstStyle/>
          <a:p>
            <a:pPr lvl="0">
              <a:spcBef>
                <a:spcPts val="0"/>
              </a:spcBef>
              <a:buNone/>
            </a:pPr>
            <a:r>
              <a:rPr lang="en-GB"/>
              <a:t>Sequence Diagram</a:t>
            </a:r>
          </a:p>
        </p:txBody>
      </p:sp>
      <p:pic>
        <p:nvPicPr>
          <p:cNvPr id="315" name="Shape 315"/>
          <p:cNvPicPr preferRelativeResize="0"/>
          <p:nvPr/>
        </p:nvPicPr>
        <p:blipFill>
          <a:blip r:embed="rId3">
            <a:alphaModFix/>
          </a:blip>
          <a:stretch>
            <a:fillRect/>
          </a:stretch>
        </p:blipFill>
        <p:spPr>
          <a:xfrm>
            <a:off x="3479825" y="1581375"/>
            <a:ext cx="5573301" cy="3450425"/>
          </a:xfrm>
          <a:prstGeom prst="rect">
            <a:avLst/>
          </a:prstGeom>
          <a:noFill/>
          <a:ln cap="rnd" cmpd="sng" w="38100">
            <a:solidFill>
              <a:srgbClr val="6FA8DC"/>
            </a:solidFill>
            <a:prstDash val="solid"/>
            <a:round/>
            <a:headEnd len="med" w="med" type="none"/>
            <a:tailEnd len="med" w="med" type="none"/>
          </a:ln>
        </p:spPr>
      </p:pic>
      <p:pic>
        <p:nvPicPr>
          <p:cNvPr id="316" name="Shape 316"/>
          <p:cNvPicPr preferRelativeResize="0"/>
          <p:nvPr/>
        </p:nvPicPr>
        <p:blipFill>
          <a:blip r:embed="rId4">
            <a:alphaModFix/>
          </a:blip>
          <a:stretch>
            <a:fillRect/>
          </a:stretch>
        </p:blipFill>
        <p:spPr>
          <a:xfrm>
            <a:off x="138625" y="1017725"/>
            <a:ext cx="3169675" cy="2078400"/>
          </a:xfrm>
          <a:prstGeom prst="rect">
            <a:avLst/>
          </a:prstGeom>
          <a:noFill/>
          <a:ln cap="flat" cmpd="sng" w="38100">
            <a:solidFill>
              <a:srgbClr val="9FC5E8"/>
            </a:solidFill>
            <a:prstDash val="solid"/>
            <a:round/>
            <a:headEnd len="med" w="med" type="none"/>
            <a:tailEnd len="med" w="med" type="none"/>
          </a:ln>
        </p:spPr>
      </p:pic>
      <p:sp>
        <p:nvSpPr>
          <p:cNvPr id="317" name="Shape 317"/>
          <p:cNvSpPr txBox="1"/>
          <p:nvPr/>
        </p:nvSpPr>
        <p:spPr>
          <a:xfrm>
            <a:off x="854813" y="3509750"/>
            <a:ext cx="1596600" cy="1063200"/>
          </a:xfrm>
          <a:prstGeom prst="rect">
            <a:avLst/>
          </a:prstGeom>
          <a:noFill/>
          <a:ln>
            <a:noFill/>
          </a:ln>
        </p:spPr>
        <p:txBody>
          <a:bodyPr anchorCtr="0" anchor="t" bIns="91425" lIns="91425" rIns="91425" wrap="square" tIns="91425">
            <a:noAutofit/>
          </a:bodyPr>
          <a:lstStyle/>
          <a:p>
            <a:pPr lvl="0">
              <a:spcBef>
                <a:spcPts val="0"/>
              </a:spcBef>
              <a:buNone/>
            </a:pPr>
            <a:r>
              <a:rPr lang="en-GB" sz="900" u="sng">
                <a:solidFill>
                  <a:schemeClr val="lt2"/>
                </a:solidFill>
              </a:rPr>
              <a:t>Legend</a:t>
            </a:r>
          </a:p>
          <a:p>
            <a:pPr lvl="0">
              <a:spcBef>
                <a:spcPts val="0"/>
              </a:spcBef>
              <a:buNone/>
            </a:pPr>
            <a:r>
              <a:t/>
            </a:r>
            <a:endParaRPr sz="900" u="sng">
              <a:solidFill>
                <a:schemeClr val="lt2"/>
              </a:solidFill>
            </a:endParaRPr>
          </a:p>
          <a:p>
            <a:pPr indent="457200" lvl="0" rtl="0">
              <a:spcBef>
                <a:spcPts val="0"/>
              </a:spcBef>
              <a:buNone/>
            </a:pPr>
            <a:r>
              <a:rPr lang="en-GB" sz="900">
                <a:solidFill>
                  <a:schemeClr val="lt2"/>
                </a:solidFill>
              </a:rPr>
              <a:t>subsystem</a:t>
            </a:r>
          </a:p>
          <a:p>
            <a:pPr indent="457200" lvl="0">
              <a:spcBef>
                <a:spcPts val="0"/>
              </a:spcBef>
              <a:buNone/>
            </a:pPr>
            <a:r>
              <a:t/>
            </a:r>
            <a:endParaRPr sz="900">
              <a:solidFill>
                <a:schemeClr val="lt2"/>
              </a:solidFill>
            </a:endParaRPr>
          </a:p>
          <a:p>
            <a:pPr indent="457200" lvl="0">
              <a:spcBef>
                <a:spcPts val="0"/>
              </a:spcBef>
              <a:buNone/>
            </a:pPr>
            <a:r>
              <a:rPr lang="en-GB" sz="900">
                <a:solidFill>
                  <a:schemeClr val="lt2"/>
                </a:solidFill>
              </a:rPr>
              <a:t>dependency</a:t>
            </a:r>
          </a:p>
        </p:txBody>
      </p:sp>
      <p:grpSp>
        <p:nvGrpSpPr>
          <p:cNvPr id="318" name="Shape 318"/>
          <p:cNvGrpSpPr/>
          <p:nvPr/>
        </p:nvGrpSpPr>
        <p:grpSpPr>
          <a:xfrm>
            <a:off x="941950" y="3869450"/>
            <a:ext cx="386800" cy="343850"/>
            <a:chOff x="941950" y="3869450"/>
            <a:chExt cx="386800" cy="343850"/>
          </a:xfrm>
        </p:grpSpPr>
        <p:cxnSp>
          <p:nvCxnSpPr>
            <p:cNvPr id="319" name="Shape 319"/>
            <p:cNvCxnSpPr/>
            <p:nvPr/>
          </p:nvCxnSpPr>
          <p:spPr>
            <a:xfrm flipH="1" rot="10800000">
              <a:off x="992750" y="4205500"/>
              <a:ext cx="336000" cy="7800"/>
            </a:xfrm>
            <a:prstGeom prst="straightConnector1">
              <a:avLst/>
            </a:prstGeom>
            <a:noFill/>
            <a:ln cap="flat" cmpd="sng" w="9525">
              <a:solidFill>
                <a:schemeClr val="dk1"/>
              </a:solidFill>
              <a:prstDash val="solid"/>
              <a:round/>
              <a:headEnd len="lg" w="lg" type="none"/>
              <a:tailEnd len="lg" w="lg" type="triangle"/>
            </a:ln>
          </p:spPr>
        </p:cxnSp>
        <p:sp>
          <p:nvSpPr>
            <p:cNvPr id="320" name="Shape 320"/>
            <p:cNvSpPr/>
            <p:nvPr/>
          </p:nvSpPr>
          <p:spPr>
            <a:xfrm>
              <a:off x="941950" y="3869450"/>
              <a:ext cx="383100" cy="165600"/>
            </a:xfrm>
            <a:prstGeom prst="roundRect">
              <a:avLst>
                <a:gd fmla="val 16667" name="adj"/>
              </a:avLst>
            </a:prstGeom>
            <a:solidFill>
              <a:srgbClr val="3C78D8"/>
            </a:solidFill>
            <a:ln cap="flat" cmpd="sng" w="9525">
              <a:solidFill>
                <a:schemeClr val="dk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Shape 325"/>
          <p:cNvSpPr txBox="1"/>
          <p:nvPr>
            <p:ph type="title"/>
          </p:nvPr>
        </p:nvSpPr>
        <p:spPr>
          <a:xfrm>
            <a:off x="311700" y="445025"/>
            <a:ext cx="6756300" cy="572700"/>
          </a:xfrm>
          <a:prstGeom prst="rect">
            <a:avLst/>
          </a:prstGeom>
        </p:spPr>
        <p:txBody>
          <a:bodyPr anchorCtr="0" anchor="t" bIns="91425" lIns="91425" rIns="91425" wrap="square" tIns="91425">
            <a:noAutofit/>
          </a:bodyPr>
          <a:lstStyle/>
          <a:p>
            <a:pPr lvl="0">
              <a:spcBef>
                <a:spcPts val="0"/>
              </a:spcBef>
              <a:buNone/>
            </a:pPr>
            <a:r>
              <a:rPr lang="en-GB"/>
              <a:t>Advantages/Disadvantages</a:t>
            </a:r>
          </a:p>
        </p:txBody>
      </p:sp>
      <p:sp>
        <p:nvSpPr>
          <p:cNvPr id="326" name="Shape 32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a:spcBef>
                <a:spcPts val="0"/>
              </a:spcBef>
              <a:buChar char="●"/>
            </a:pPr>
            <a:r>
              <a:rPr lang="en-GB"/>
              <a:t>Layered architectures facilitate user interfaces</a:t>
            </a:r>
          </a:p>
          <a:p>
            <a:pPr indent="-228600" lvl="0" marL="457200" rtl="0">
              <a:spcBef>
                <a:spcPts val="0"/>
              </a:spcBef>
              <a:buChar char="●"/>
            </a:pPr>
            <a:r>
              <a:rPr lang="en-GB"/>
              <a:t>Our architecture has high cohesion and low coupling</a:t>
            </a:r>
          </a:p>
          <a:p>
            <a:pPr indent="-228600" lvl="0" marL="457200" rtl="0">
              <a:spcBef>
                <a:spcPts val="0"/>
              </a:spcBef>
              <a:buChar char="●"/>
            </a:pPr>
            <a:r>
              <a:rPr lang="en-GB"/>
              <a:t>Objects can be encapsulated efficiently</a:t>
            </a:r>
          </a:p>
          <a:p>
            <a:pPr indent="-228600" lvl="0" marL="457200" rtl="0">
              <a:spcBef>
                <a:spcPts val="0"/>
              </a:spcBef>
              <a:buChar char="●"/>
            </a:pPr>
            <a:r>
              <a:rPr lang="en-GB"/>
              <a:t>Ability to divide work of different subsystems within team</a:t>
            </a:r>
          </a:p>
          <a:p>
            <a:pPr indent="-228600" lvl="0" marL="457200" rtl="0">
              <a:spcBef>
                <a:spcPts val="0"/>
              </a:spcBef>
              <a:buChar char="●"/>
            </a:pPr>
            <a:r>
              <a:rPr lang="en-GB"/>
              <a:t>Information and output from Audio and Graphics engines travel all the way back up the architecture to UI</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Shape 33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Concurrency</a:t>
            </a:r>
          </a:p>
          <a:p>
            <a:pPr lvl="0">
              <a:spcBef>
                <a:spcPts val="0"/>
              </a:spcBef>
              <a:buNone/>
            </a:pPr>
            <a:r>
              <a:t/>
            </a:r>
            <a:endParaRPr/>
          </a:p>
        </p:txBody>
      </p:sp>
      <p:sp>
        <p:nvSpPr>
          <p:cNvPr id="332" name="Shape 33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a:spcBef>
                <a:spcPts val="0"/>
              </a:spcBef>
              <a:buChar char="●"/>
            </a:pPr>
            <a:r>
              <a:rPr lang="en-GB"/>
              <a:t>Audio and graphics</a:t>
            </a:r>
          </a:p>
          <a:p>
            <a:pPr indent="-228600" lvl="0" marL="457200">
              <a:spcBef>
                <a:spcPts val="0"/>
              </a:spcBef>
              <a:buChar char="●"/>
            </a:pPr>
            <a:r>
              <a:rPr lang="en-GB"/>
              <a:t>Graphics and gameplay</a:t>
            </a:r>
          </a:p>
          <a:p>
            <a:pPr indent="-228600" lvl="0" marL="457200">
              <a:spcBef>
                <a:spcPts val="0"/>
              </a:spcBef>
              <a:buChar char="●"/>
            </a:pPr>
            <a:r>
              <a:rPr lang="en-GB"/>
              <a:t>UI and gameplay</a:t>
            </a:r>
          </a:p>
          <a:p>
            <a:pPr lvl="0" rtl="0">
              <a:lnSpc>
                <a:spcPct val="100000"/>
              </a:lnSpc>
              <a:spcBef>
                <a:spcPts val="0"/>
              </a:spcBef>
              <a:spcAft>
                <a:spcPts val="0"/>
              </a:spcAft>
              <a:buNone/>
            </a:pPr>
            <a:r>
              <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Lessons Learned</a:t>
            </a:r>
          </a:p>
        </p:txBody>
      </p:sp>
      <p:sp>
        <p:nvSpPr>
          <p:cNvPr id="338" name="Shape 33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a:spcBef>
                <a:spcPts val="0"/>
              </a:spcBef>
            </a:pPr>
            <a:r>
              <a:rPr lang="en-GB"/>
              <a:t>Playing the game can be equally as valuable as researching about architectures</a:t>
            </a:r>
          </a:p>
          <a:p>
            <a:pPr indent="-228600" lvl="0" marL="457200">
              <a:spcBef>
                <a:spcPts val="0"/>
              </a:spcBef>
            </a:pPr>
            <a:r>
              <a:rPr lang="en-GB"/>
              <a:t>Layered architectures are common in video games</a:t>
            </a:r>
          </a:p>
          <a:p>
            <a:pPr indent="-228600" lvl="0" marL="457200">
              <a:spcBef>
                <a:spcPts val="0"/>
              </a:spcBef>
            </a:pPr>
            <a:r>
              <a:rPr lang="en-GB"/>
              <a:t>Do not spend too much time doing individual research as opposed to team discussions</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Shape 343"/>
          <p:cNvSpPr txBox="1"/>
          <p:nvPr>
            <p:ph type="title"/>
          </p:nvPr>
        </p:nvSpPr>
        <p:spPr>
          <a:xfrm>
            <a:off x="311700" y="1106125"/>
            <a:ext cx="8520600" cy="1963500"/>
          </a:xfrm>
          <a:prstGeom prst="rect">
            <a:avLst/>
          </a:prstGeom>
        </p:spPr>
        <p:txBody>
          <a:bodyPr anchorCtr="0" anchor="b" bIns="91425" lIns="91425" rIns="91425" wrap="square" tIns="91425">
            <a:noAutofit/>
          </a:bodyPr>
          <a:lstStyle/>
          <a:p>
            <a:pPr lvl="0">
              <a:spcBef>
                <a:spcPts val="0"/>
              </a:spcBef>
              <a:buNone/>
            </a:pPr>
            <a:r>
              <a:rPr lang="en-GB"/>
              <a:t>Thank You</a:t>
            </a:r>
          </a:p>
        </p:txBody>
      </p:sp>
      <p:sp>
        <p:nvSpPr>
          <p:cNvPr id="344" name="Shape 344"/>
          <p:cNvSpPr txBox="1"/>
          <p:nvPr>
            <p:ph idx="1" type="body"/>
          </p:nvPr>
        </p:nvSpPr>
        <p:spPr>
          <a:xfrm>
            <a:off x="311700" y="3152225"/>
            <a:ext cx="8520600" cy="1300800"/>
          </a:xfrm>
          <a:prstGeom prst="rect">
            <a:avLst/>
          </a:prstGeom>
        </p:spPr>
        <p:txBody>
          <a:bodyPr anchorCtr="0" anchor="t" bIns="91425" lIns="91425" rIns="91425" wrap="square" tIns="91425">
            <a:noAutofit/>
          </a:bodyPr>
          <a:lstStyle/>
          <a:p>
            <a:pPr lvl="0">
              <a:spcBef>
                <a:spcPts val="0"/>
              </a:spcBef>
              <a:buNone/>
            </a:pPr>
            <a:r>
              <a:rPr lang="en-GB"/>
              <a:t>We will take any questions now</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Architecture Study - SuperTux</a:t>
            </a:r>
          </a:p>
        </p:txBody>
      </p:sp>
      <p:sp>
        <p:nvSpPr>
          <p:cNvPr id="62" name="Shape 62"/>
          <p:cNvSpPr txBox="1"/>
          <p:nvPr>
            <p:ph idx="1" type="body"/>
          </p:nvPr>
        </p:nvSpPr>
        <p:spPr>
          <a:xfrm>
            <a:off x="4866900" y="1152475"/>
            <a:ext cx="3965400" cy="3416400"/>
          </a:xfrm>
          <a:prstGeom prst="rect">
            <a:avLst/>
          </a:prstGeom>
        </p:spPr>
        <p:txBody>
          <a:bodyPr anchorCtr="0" anchor="t" bIns="91425" lIns="91425" rIns="91425" wrap="square" tIns="91425">
            <a:noAutofit/>
          </a:bodyPr>
          <a:lstStyle/>
          <a:p>
            <a:pPr indent="-228600" lvl="0" marL="457200" rtl="0">
              <a:spcBef>
                <a:spcPts val="0"/>
              </a:spcBef>
              <a:buChar char="●"/>
            </a:pPr>
            <a:r>
              <a:rPr lang="en-GB"/>
              <a:t>Open Source</a:t>
            </a:r>
          </a:p>
          <a:p>
            <a:pPr indent="-228600" lvl="0" marL="457200" rtl="0">
              <a:spcBef>
                <a:spcPts val="0"/>
              </a:spcBef>
              <a:buChar char="●"/>
            </a:pPr>
            <a:r>
              <a:rPr lang="en-GB"/>
              <a:t>2D Platformer</a:t>
            </a:r>
          </a:p>
          <a:p>
            <a:pPr indent="-228600" lvl="0" marL="457200" rtl="0">
              <a:spcBef>
                <a:spcPts val="0"/>
              </a:spcBef>
              <a:buChar char="●"/>
            </a:pPr>
            <a:r>
              <a:rPr lang="en-GB"/>
              <a:t>Similar to original Mario games</a:t>
            </a:r>
          </a:p>
          <a:p>
            <a:pPr indent="-228600" lvl="0" marL="457200">
              <a:spcBef>
                <a:spcPts val="0"/>
              </a:spcBef>
              <a:buChar char="●"/>
            </a:pPr>
            <a:r>
              <a:rPr lang="en-GB"/>
              <a:t>Ideal for introductory software architecture study</a:t>
            </a:r>
          </a:p>
        </p:txBody>
      </p:sp>
      <p:pic>
        <p:nvPicPr>
          <p:cNvPr descr="supertux-005.jpg" id="63" name="Shape 63"/>
          <p:cNvPicPr preferRelativeResize="0"/>
          <p:nvPr/>
        </p:nvPicPr>
        <p:blipFill>
          <a:blip r:embed="rId3">
            <a:alphaModFix/>
          </a:blip>
          <a:stretch>
            <a:fillRect/>
          </a:stretch>
        </p:blipFill>
        <p:spPr>
          <a:xfrm>
            <a:off x="274900" y="1152475"/>
            <a:ext cx="4592000" cy="37656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Derivation Process</a:t>
            </a:r>
          </a:p>
        </p:txBody>
      </p:sp>
      <p:sp>
        <p:nvSpPr>
          <p:cNvPr id="69" name="Shape 69"/>
          <p:cNvSpPr txBox="1"/>
          <p:nvPr>
            <p:ph idx="1" type="body"/>
          </p:nvPr>
        </p:nvSpPr>
        <p:spPr>
          <a:xfrm>
            <a:off x="311700" y="1152475"/>
            <a:ext cx="3349800" cy="3419400"/>
          </a:xfrm>
          <a:prstGeom prst="rect">
            <a:avLst/>
          </a:prstGeom>
        </p:spPr>
        <p:txBody>
          <a:bodyPr anchorCtr="0" anchor="t" bIns="91425" lIns="91425" rIns="91425" wrap="square" tIns="91425">
            <a:noAutofit/>
          </a:bodyPr>
          <a:lstStyle/>
          <a:p>
            <a:pPr indent="-228600" lvl="0" marL="457200" rtl="0">
              <a:lnSpc>
                <a:spcPct val="100000"/>
              </a:lnSpc>
              <a:spcBef>
                <a:spcPts val="0"/>
              </a:spcBef>
              <a:spcAft>
                <a:spcPts val="0"/>
              </a:spcAft>
            </a:pPr>
            <a:r>
              <a:rPr lang="en-GB"/>
              <a:t>Object hierarchy from SuperTux wiki</a:t>
            </a:r>
          </a:p>
          <a:p>
            <a:pPr indent="-228600" lvl="0" marL="457200" rtl="0">
              <a:lnSpc>
                <a:spcPct val="100000"/>
              </a:lnSpc>
              <a:spcBef>
                <a:spcPts val="0"/>
              </a:spcBef>
              <a:spcAft>
                <a:spcPts val="0"/>
              </a:spcAft>
            </a:pPr>
            <a:r>
              <a:rPr lang="en-GB"/>
              <a:t>Diagram created by SuperTux developers</a:t>
            </a:r>
          </a:p>
          <a:p>
            <a:pPr indent="-228600" lvl="0" marL="457200" rtl="0">
              <a:lnSpc>
                <a:spcPct val="100000"/>
              </a:lnSpc>
              <a:spcBef>
                <a:spcPts val="0"/>
              </a:spcBef>
              <a:spcAft>
                <a:spcPts val="0"/>
              </a:spcAft>
            </a:pPr>
            <a:r>
              <a:rPr lang="en-GB"/>
              <a:t>Seems to have an object oriented structure</a:t>
            </a:r>
          </a:p>
        </p:txBody>
      </p:sp>
      <p:pic>
        <p:nvPicPr>
          <p:cNvPr id="70" name="Shape 70"/>
          <p:cNvPicPr preferRelativeResize="0"/>
          <p:nvPr/>
        </p:nvPicPr>
        <p:blipFill>
          <a:blip r:embed="rId3">
            <a:alphaModFix/>
          </a:blip>
          <a:stretch>
            <a:fillRect/>
          </a:stretch>
        </p:blipFill>
        <p:spPr>
          <a:xfrm>
            <a:off x="3661500" y="1152475"/>
            <a:ext cx="5170800" cy="2611250"/>
          </a:xfrm>
          <a:prstGeom prst="rect">
            <a:avLst/>
          </a:prstGeom>
          <a:noFill/>
          <a:ln>
            <a:noFill/>
          </a:ln>
        </p:spPr>
      </p:pic>
      <p:sp>
        <p:nvSpPr>
          <p:cNvPr id="71" name="Shape 71"/>
          <p:cNvSpPr txBox="1"/>
          <p:nvPr/>
        </p:nvSpPr>
        <p:spPr>
          <a:xfrm>
            <a:off x="3822300" y="3898475"/>
            <a:ext cx="4849200" cy="389700"/>
          </a:xfrm>
          <a:prstGeom prst="rect">
            <a:avLst/>
          </a:prstGeom>
          <a:noFill/>
          <a:ln>
            <a:noFill/>
          </a:ln>
        </p:spPr>
        <p:txBody>
          <a:bodyPr anchorCtr="0" anchor="t" bIns="91425" lIns="91425" rIns="91425" wrap="square" tIns="91425">
            <a:noAutofit/>
          </a:bodyPr>
          <a:lstStyle/>
          <a:p>
            <a:pPr lvl="0">
              <a:spcBef>
                <a:spcPts val="0"/>
              </a:spcBef>
              <a:buNone/>
            </a:pPr>
            <a:r>
              <a:rPr lang="en-GB">
                <a:solidFill>
                  <a:srgbClr val="FFFFFF"/>
                </a:solidFill>
              </a:rPr>
              <a:t>http://supertux.lethargik.org/wiki/Game_object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Reference Architecture</a:t>
            </a:r>
          </a:p>
        </p:txBody>
      </p:sp>
      <p:sp>
        <p:nvSpPr>
          <p:cNvPr id="77" name="Shape 77"/>
          <p:cNvSpPr txBox="1"/>
          <p:nvPr>
            <p:ph idx="1" type="body"/>
          </p:nvPr>
        </p:nvSpPr>
        <p:spPr>
          <a:xfrm>
            <a:off x="311700" y="1152475"/>
            <a:ext cx="4619100" cy="3416400"/>
          </a:xfrm>
          <a:prstGeom prst="rect">
            <a:avLst/>
          </a:prstGeom>
        </p:spPr>
        <p:txBody>
          <a:bodyPr anchorCtr="0" anchor="t" bIns="91425" lIns="91425" rIns="91425" wrap="square" tIns="91425">
            <a:noAutofit/>
          </a:bodyPr>
          <a:lstStyle/>
          <a:p>
            <a:pPr indent="-228600" lvl="0" marL="457200">
              <a:spcBef>
                <a:spcPts val="0"/>
              </a:spcBef>
            </a:pPr>
            <a:r>
              <a:rPr lang="en-GB"/>
              <a:t>The reference architecture used: “Game Engine Architecture”</a:t>
            </a:r>
          </a:p>
          <a:p>
            <a:pPr indent="-228600" lvl="1" marL="914400">
              <a:spcBef>
                <a:spcPts val="0"/>
              </a:spcBef>
            </a:pPr>
            <a:r>
              <a:rPr lang="en-GB"/>
              <a:t>Layered architecture</a:t>
            </a:r>
          </a:p>
          <a:p>
            <a:pPr indent="-228600" lvl="0" marL="457200" rtl="0">
              <a:spcBef>
                <a:spcPts val="0"/>
              </a:spcBef>
            </a:pPr>
            <a:r>
              <a:rPr lang="en-GB"/>
              <a:t>Team’s process for coming up with the conceptual architecture involved: </a:t>
            </a:r>
          </a:p>
          <a:p>
            <a:pPr indent="-228600" lvl="1" marL="914400" rtl="0">
              <a:spcBef>
                <a:spcPts val="0"/>
              </a:spcBef>
            </a:pPr>
            <a:r>
              <a:rPr lang="en-GB"/>
              <a:t>playing SuperTux, and </a:t>
            </a:r>
          </a:p>
          <a:p>
            <a:pPr indent="-228600" lvl="1" marL="914400" rtl="0">
              <a:spcBef>
                <a:spcPts val="0"/>
              </a:spcBef>
            </a:pPr>
            <a:r>
              <a:rPr lang="en-GB"/>
              <a:t>using the reference architecture to identify the unique subsystems</a:t>
            </a:r>
          </a:p>
          <a:p>
            <a:pPr indent="-228600" lvl="0" marL="457200">
              <a:spcBef>
                <a:spcPts val="0"/>
              </a:spcBef>
            </a:pPr>
            <a:r>
              <a:rPr lang="en-GB"/>
              <a:t>Conclusion: Mix of layered and object-oriented</a:t>
            </a:r>
          </a:p>
        </p:txBody>
      </p:sp>
      <p:pic>
        <p:nvPicPr>
          <p:cNvPr descr="jaKUP.png" id="78" name="Shape 78"/>
          <p:cNvPicPr preferRelativeResize="0"/>
          <p:nvPr/>
        </p:nvPicPr>
        <p:blipFill>
          <a:blip r:embed="rId3">
            <a:alphaModFix/>
          </a:blip>
          <a:stretch>
            <a:fillRect/>
          </a:stretch>
        </p:blipFill>
        <p:spPr>
          <a:xfrm>
            <a:off x="5017050" y="0"/>
            <a:ext cx="4126949" cy="514349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9322600" y="417425"/>
            <a:ext cx="90900" cy="572700"/>
          </a:xfrm>
          <a:prstGeom prst="rect">
            <a:avLst/>
          </a:prstGeom>
        </p:spPr>
        <p:txBody>
          <a:bodyPr anchorCtr="0" anchor="t" bIns="91425" lIns="91425" rIns="91425" wrap="square" tIns="91425">
            <a:noAutofit/>
          </a:bodyPr>
          <a:lstStyle/>
          <a:p>
            <a:pPr lvl="0" rtl="0">
              <a:spcBef>
                <a:spcPts val="0"/>
              </a:spcBef>
              <a:buNone/>
            </a:pPr>
            <a:r>
              <a:t/>
            </a:r>
            <a:endParaRPr/>
          </a:p>
        </p:txBody>
      </p:sp>
      <p:grpSp>
        <p:nvGrpSpPr>
          <p:cNvPr id="84" name="Shape 84"/>
          <p:cNvGrpSpPr/>
          <p:nvPr/>
        </p:nvGrpSpPr>
        <p:grpSpPr>
          <a:xfrm>
            <a:off x="3135687" y="629751"/>
            <a:ext cx="2095951" cy="644996"/>
            <a:chOff x="3431625" y="860075"/>
            <a:chExt cx="2191500" cy="674400"/>
          </a:xfrm>
        </p:grpSpPr>
        <p:sp>
          <p:nvSpPr>
            <p:cNvPr id="85" name="Shape 85"/>
            <p:cNvSpPr/>
            <p:nvPr/>
          </p:nvSpPr>
          <p:spPr>
            <a:xfrm>
              <a:off x="3431625" y="860075"/>
              <a:ext cx="2191500" cy="6744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t/>
              </a:r>
              <a:endParaRPr/>
            </a:p>
          </p:txBody>
        </p:sp>
        <p:grpSp>
          <p:nvGrpSpPr>
            <p:cNvPr id="86" name="Shape 86"/>
            <p:cNvGrpSpPr/>
            <p:nvPr/>
          </p:nvGrpSpPr>
          <p:grpSpPr>
            <a:xfrm>
              <a:off x="4113218" y="1182703"/>
              <a:ext cx="833400" cy="304500"/>
              <a:chOff x="4113218" y="1182703"/>
              <a:chExt cx="833400" cy="304500"/>
            </a:xfrm>
          </p:grpSpPr>
          <p:sp>
            <p:nvSpPr>
              <p:cNvPr id="87" name="Shape 87"/>
              <p:cNvSpPr/>
              <p:nvPr/>
            </p:nvSpPr>
            <p:spPr>
              <a:xfrm>
                <a:off x="4113218" y="1257829"/>
                <a:ext cx="833400" cy="2121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t/>
                </a:r>
                <a:endParaRPr/>
              </a:p>
            </p:txBody>
          </p:sp>
          <p:sp>
            <p:nvSpPr>
              <p:cNvPr id="88" name="Shape 88"/>
              <p:cNvSpPr txBox="1"/>
              <p:nvPr/>
            </p:nvSpPr>
            <p:spPr>
              <a:xfrm>
                <a:off x="4222427" y="1182703"/>
                <a:ext cx="609900" cy="3045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I/O</a:t>
                </a:r>
              </a:p>
            </p:txBody>
          </p:sp>
        </p:grpSp>
      </p:grpSp>
      <p:cxnSp>
        <p:nvCxnSpPr>
          <p:cNvPr id="89" name="Shape 89"/>
          <p:cNvCxnSpPr/>
          <p:nvPr/>
        </p:nvCxnSpPr>
        <p:spPr>
          <a:xfrm flipH="1" rot="10800000">
            <a:off x="3140708" y="943850"/>
            <a:ext cx="2090700" cy="4800"/>
          </a:xfrm>
          <a:prstGeom prst="straightConnector1">
            <a:avLst/>
          </a:prstGeom>
          <a:noFill/>
          <a:ln cap="flat" cmpd="sng" w="28575">
            <a:solidFill>
              <a:srgbClr val="0B5394"/>
            </a:solidFill>
            <a:prstDash val="solid"/>
            <a:round/>
            <a:headEnd len="lg" w="lg" type="none"/>
            <a:tailEnd len="lg" w="lg" type="none"/>
          </a:ln>
        </p:spPr>
      </p:cxnSp>
      <p:sp>
        <p:nvSpPr>
          <p:cNvPr id="90" name="Shape 90"/>
          <p:cNvSpPr txBox="1"/>
          <p:nvPr/>
        </p:nvSpPr>
        <p:spPr>
          <a:xfrm>
            <a:off x="3339324" y="635214"/>
            <a:ext cx="1688700" cy="422100"/>
          </a:xfrm>
          <a:prstGeom prst="rect">
            <a:avLst/>
          </a:prstGeom>
          <a:noFill/>
          <a:ln>
            <a:noFill/>
          </a:ln>
        </p:spPr>
        <p:txBody>
          <a:bodyPr anchorCtr="0" anchor="t" bIns="91425" lIns="91425" rIns="91425" wrap="square" tIns="91425">
            <a:noAutofit/>
          </a:bodyPr>
          <a:lstStyle/>
          <a:p>
            <a:pPr lvl="0" algn="ctr">
              <a:spcBef>
                <a:spcPts val="0"/>
              </a:spcBef>
              <a:buNone/>
            </a:pPr>
            <a:r>
              <a:rPr lang="en-GB" sz="1200">
                <a:solidFill>
                  <a:srgbClr val="0B5394"/>
                </a:solidFill>
              </a:rPr>
              <a:t>USER INTERFACE</a:t>
            </a:r>
          </a:p>
        </p:txBody>
      </p:sp>
      <p:sp>
        <p:nvSpPr>
          <p:cNvPr id="91" name="Shape 91"/>
          <p:cNvSpPr/>
          <p:nvPr/>
        </p:nvSpPr>
        <p:spPr>
          <a:xfrm>
            <a:off x="4066988" y="1307695"/>
            <a:ext cx="168300" cy="2550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grpSp>
        <p:nvGrpSpPr>
          <p:cNvPr id="92" name="Shape 92"/>
          <p:cNvGrpSpPr/>
          <p:nvPr/>
        </p:nvGrpSpPr>
        <p:grpSpPr>
          <a:xfrm>
            <a:off x="1876117" y="1599873"/>
            <a:ext cx="4550038" cy="1511113"/>
            <a:chOff x="3121638" y="2131275"/>
            <a:chExt cx="2900700" cy="997500"/>
          </a:xfrm>
        </p:grpSpPr>
        <p:sp>
          <p:nvSpPr>
            <p:cNvPr id="93" name="Shape 93"/>
            <p:cNvSpPr/>
            <p:nvPr/>
          </p:nvSpPr>
          <p:spPr>
            <a:xfrm>
              <a:off x="3124188" y="2131275"/>
              <a:ext cx="2895600" cy="9975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94" name="Shape 94"/>
            <p:cNvSpPr txBox="1"/>
            <p:nvPr/>
          </p:nvSpPr>
          <p:spPr>
            <a:xfrm>
              <a:off x="3293688" y="2147913"/>
              <a:ext cx="2556600" cy="3486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GAME SPECIFIC SUBSYSTEMS</a:t>
              </a:r>
            </a:p>
          </p:txBody>
        </p:sp>
        <p:cxnSp>
          <p:nvCxnSpPr>
            <p:cNvPr id="95" name="Shape 95"/>
            <p:cNvCxnSpPr/>
            <p:nvPr/>
          </p:nvCxnSpPr>
          <p:spPr>
            <a:xfrm flipH="1" rot="10800000">
              <a:off x="3121638" y="2354400"/>
              <a:ext cx="2900700" cy="31800"/>
            </a:xfrm>
            <a:prstGeom prst="straightConnector1">
              <a:avLst/>
            </a:prstGeom>
            <a:noFill/>
            <a:ln cap="flat" cmpd="sng" w="28575">
              <a:solidFill>
                <a:srgbClr val="0B5394"/>
              </a:solidFill>
              <a:prstDash val="solid"/>
              <a:round/>
              <a:headEnd len="lg" w="lg" type="none"/>
              <a:tailEnd len="lg" w="lg" type="none"/>
            </a:ln>
          </p:spPr>
        </p:cxnSp>
      </p:grpSp>
      <p:grpSp>
        <p:nvGrpSpPr>
          <p:cNvPr id="96" name="Shape 96"/>
          <p:cNvGrpSpPr/>
          <p:nvPr/>
        </p:nvGrpSpPr>
        <p:grpSpPr>
          <a:xfrm>
            <a:off x="2124700" y="2090863"/>
            <a:ext cx="1171825" cy="337575"/>
            <a:chOff x="4275125" y="4052800"/>
            <a:chExt cx="1171825" cy="337575"/>
          </a:xfrm>
        </p:grpSpPr>
        <p:sp>
          <p:nvSpPr>
            <p:cNvPr id="97" name="Shape 97"/>
            <p:cNvSpPr/>
            <p:nvPr/>
          </p:nvSpPr>
          <p:spPr>
            <a:xfrm>
              <a:off x="4285650" y="4085875"/>
              <a:ext cx="11613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98" name="Shape 98"/>
            <p:cNvSpPr txBox="1"/>
            <p:nvPr/>
          </p:nvSpPr>
          <p:spPr>
            <a:xfrm>
              <a:off x="4275125" y="4052800"/>
              <a:ext cx="11613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Game Objects</a:t>
              </a:r>
            </a:p>
          </p:txBody>
        </p:sp>
      </p:grpSp>
      <p:grpSp>
        <p:nvGrpSpPr>
          <p:cNvPr id="99" name="Shape 99"/>
          <p:cNvGrpSpPr/>
          <p:nvPr/>
        </p:nvGrpSpPr>
        <p:grpSpPr>
          <a:xfrm>
            <a:off x="4652213" y="1979800"/>
            <a:ext cx="1597500" cy="325338"/>
            <a:chOff x="6201125" y="3813488"/>
            <a:chExt cx="1597500" cy="325338"/>
          </a:xfrm>
        </p:grpSpPr>
        <p:sp>
          <p:nvSpPr>
            <p:cNvPr id="100" name="Shape 100"/>
            <p:cNvSpPr/>
            <p:nvPr/>
          </p:nvSpPr>
          <p:spPr>
            <a:xfrm>
              <a:off x="6253675" y="38343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01" name="Shape 101"/>
            <p:cNvSpPr txBox="1"/>
            <p:nvPr/>
          </p:nvSpPr>
          <p:spPr>
            <a:xfrm>
              <a:off x="6201125" y="3813488"/>
              <a:ext cx="15975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Management</a:t>
              </a:r>
            </a:p>
          </p:txBody>
        </p:sp>
      </p:grpSp>
      <p:sp>
        <p:nvSpPr>
          <p:cNvPr id="102" name="Shape 102"/>
          <p:cNvSpPr/>
          <p:nvPr/>
        </p:nvSpPr>
        <p:spPr>
          <a:xfrm>
            <a:off x="2549801" y="3409092"/>
            <a:ext cx="3272607" cy="885182"/>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03" name="Shape 103"/>
          <p:cNvSpPr txBox="1"/>
          <p:nvPr/>
        </p:nvSpPr>
        <p:spPr>
          <a:xfrm>
            <a:off x="3511349" y="3409081"/>
            <a:ext cx="1349459" cy="309348"/>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   RESOURCES</a:t>
            </a:r>
          </a:p>
        </p:txBody>
      </p:sp>
      <p:cxnSp>
        <p:nvCxnSpPr>
          <p:cNvPr id="104" name="Shape 104"/>
          <p:cNvCxnSpPr/>
          <p:nvPr/>
        </p:nvCxnSpPr>
        <p:spPr>
          <a:xfrm flipH="1" rot="10800000">
            <a:off x="2546919" y="3720726"/>
            <a:ext cx="3265200" cy="5700"/>
          </a:xfrm>
          <a:prstGeom prst="straightConnector1">
            <a:avLst/>
          </a:prstGeom>
          <a:noFill/>
          <a:ln cap="flat" cmpd="sng" w="28575">
            <a:solidFill>
              <a:srgbClr val="0B5394"/>
            </a:solidFill>
            <a:prstDash val="solid"/>
            <a:round/>
            <a:headEnd len="lg" w="lg" type="none"/>
            <a:tailEnd len="lg" w="lg" type="none"/>
          </a:ln>
        </p:spPr>
      </p:cxnSp>
      <p:sp>
        <p:nvSpPr>
          <p:cNvPr id="105" name="Shape 105"/>
          <p:cNvSpPr/>
          <p:nvPr/>
        </p:nvSpPr>
        <p:spPr>
          <a:xfrm>
            <a:off x="4066998" y="3148152"/>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06" name="Shape 106"/>
          <p:cNvSpPr/>
          <p:nvPr/>
        </p:nvSpPr>
        <p:spPr>
          <a:xfrm>
            <a:off x="2732024" y="3871688"/>
            <a:ext cx="751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07" name="Shape 107"/>
          <p:cNvSpPr/>
          <p:nvPr/>
        </p:nvSpPr>
        <p:spPr>
          <a:xfrm>
            <a:off x="3836604" y="3847738"/>
            <a:ext cx="629076"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08" name="Shape 108"/>
          <p:cNvSpPr txBox="1"/>
          <p:nvPr/>
        </p:nvSpPr>
        <p:spPr>
          <a:xfrm>
            <a:off x="3836615" y="3830800"/>
            <a:ext cx="629076"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Audio</a:t>
            </a:r>
          </a:p>
        </p:txBody>
      </p:sp>
      <p:sp>
        <p:nvSpPr>
          <p:cNvPr id="109" name="Shape 109"/>
          <p:cNvSpPr/>
          <p:nvPr/>
        </p:nvSpPr>
        <p:spPr>
          <a:xfrm>
            <a:off x="4826542" y="3828938"/>
            <a:ext cx="823362"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10" name="Shape 110"/>
          <p:cNvSpPr txBox="1"/>
          <p:nvPr/>
        </p:nvSpPr>
        <p:spPr>
          <a:xfrm>
            <a:off x="4819080" y="3795863"/>
            <a:ext cx="823362"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Graphics</a:t>
            </a:r>
          </a:p>
        </p:txBody>
      </p:sp>
      <p:sp>
        <p:nvSpPr>
          <p:cNvPr id="111" name="Shape 111"/>
          <p:cNvSpPr txBox="1"/>
          <p:nvPr/>
        </p:nvSpPr>
        <p:spPr>
          <a:xfrm>
            <a:off x="2732013" y="3827288"/>
            <a:ext cx="751200" cy="337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Physics</a:t>
            </a:r>
          </a:p>
        </p:txBody>
      </p:sp>
      <p:sp>
        <p:nvSpPr>
          <p:cNvPr id="112" name="Shape 112"/>
          <p:cNvSpPr/>
          <p:nvPr/>
        </p:nvSpPr>
        <p:spPr>
          <a:xfrm>
            <a:off x="4709875" y="234755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13" name="Shape 113"/>
          <p:cNvSpPr/>
          <p:nvPr/>
        </p:nvSpPr>
        <p:spPr>
          <a:xfrm>
            <a:off x="4709875" y="2704863"/>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14" name="Shape 114"/>
          <p:cNvSpPr/>
          <p:nvPr/>
        </p:nvSpPr>
        <p:spPr>
          <a:xfrm>
            <a:off x="2124700" y="25854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15" name="Shape 115"/>
          <p:cNvSpPr txBox="1"/>
          <p:nvPr/>
        </p:nvSpPr>
        <p:spPr>
          <a:xfrm>
            <a:off x="2279213" y="2585438"/>
            <a:ext cx="109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World Map</a:t>
            </a:r>
          </a:p>
        </p:txBody>
      </p:sp>
      <p:sp>
        <p:nvSpPr>
          <p:cNvPr id="116" name="Shape 116"/>
          <p:cNvSpPr txBox="1"/>
          <p:nvPr/>
        </p:nvSpPr>
        <p:spPr>
          <a:xfrm>
            <a:off x="4894388" y="2347563"/>
            <a:ext cx="103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Editor</a:t>
            </a:r>
          </a:p>
        </p:txBody>
      </p:sp>
      <p:sp>
        <p:nvSpPr>
          <p:cNvPr id="117" name="Shape 117"/>
          <p:cNvSpPr txBox="1"/>
          <p:nvPr/>
        </p:nvSpPr>
        <p:spPr>
          <a:xfrm>
            <a:off x="4768964" y="2704850"/>
            <a:ext cx="12900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Addon Manager</a:t>
            </a:r>
          </a:p>
        </p:txBody>
      </p:sp>
      <p:sp>
        <p:nvSpPr>
          <p:cNvPr id="118" name="Shape 118"/>
          <p:cNvSpPr/>
          <p:nvPr/>
        </p:nvSpPr>
        <p:spPr>
          <a:xfrm rot="6528169">
            <a:off x="3955808" y="1918561"/>
            <a:ext cx="118208" cy="1355792"/>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19" name="Shape 119"/>
          <p:cNvSpPr/>
          <p:nvPr/>
        </p:nvSpPr>
        <p:spPr>
          <a:xfrm rot="4905359">
            <a:off x="3961570" y="1609160"/>
            <a:ext cx="106703" cy="1190274"/>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20" name="Shape 120"/>
          <p:cNvSpPr/>
          <p:nvPr/>
        </p:nvSpPr>
        <p:spPr>
          <a:xfrm rot="6025768">
            <a:off x="3978920" y="1822263"/>
            <a:ext cx="111034" cy="1184159"/>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21" name="Shape 121"/>
          <p:cNvSpPr/>
          <p:nvPr/>
        </p:nvSpPr>
        <p:spPr>
          <a:xfrm>
            <a:off x="2553500" y="4648075"/>
            <a:ext cx="3265200" cy="4221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22" name="Shape 122"/>
          <p:cNvSpPr txBox="1"/>
          <p:nvPr/>
        </p:nvSpPr>
        <p:spPr>
          <a:xfrm>
            <a:off x="2891925" y="4648079"/>
            <a:ext cx="2575200" cy="255000"/>
          </a:xfrm>
          <a:prstGeom prst="rect">
            <a:avLst/>
          </a:prstGeom>
          <a:noFill/>
          <a:ln>
            <a:noFill/>
          </a:ln>
        </p:spPr>
        <p:txBody>
          <a:bodyPr anchorCtr="0" anchor="t" bIns="91425" lIns="91425" rIns="91425" wrap="square" tIns="91425">
            <a:noAutofit/>
          </a:bodyPr>
          <a:lstStyle/>
          <a:p>
            <a:pPr lvl="0" rtl="0">
              <a:spcBef>
                <a:spcPts val="0"/>
              </a:spcBef>
              <a:buNone/>
            </a:pPr>
            <a:r>
              <a:rPr lang="en-GB">
                <a:solidFill>
                  <a:srgbClr val="0B5394"/>
                </a:solidFill>
              </a:rPr>
              <a:t>   Hardware Abstraction Layer</a:t>
            </a:r>
          </a:p>
        </p:txBody>
      </p:sp>
      <p:sp>
        <p:nvSpPr>
          <p:cNvPr id="123" name="Shape 123"/>
          <p:cNvSpPr/>
          <p:nvPr/>
        </p:nvSpPr>
        <p:spPr>
          <a:xfrm>
            <a:off x="4067011" y="4361377"/>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24" name="Shape 124"/>
          <p:cNvSpPr txBox="1"/>
          <p:nvPr/>
        </p:nvSpPr>
        <p:spPr>
          <a:xfrm>
            <a:off x="7157513" y="3795875"/>
            <a:ext cx="1596600" cy="1063200"/>
          </a:xfrm>
          <a:prstGeom prst="rect">
            <a:avLst/>
          </a:prstGeom>
          <a:noFill/>
          <a:ln>
            <a:noFill/>
          </a:ln>
        </p:spPr>
        <p:txBody>
          <a:bodyPr anchorCtr="0" anchor="t" bIns="91425" lIns="91425" rIns="91425" wrap="square" tIns="91425">
            <a:noAutofit/>
          </a:bodyPr>
          <a:lstStyle/>
          <a:p>
            <a:pPr lvl="0" rtl="0">
              <a:spcBef>
                <a:spcPts val="0"/>
              </a:spcBef>
              <a:buNone/>
            </a:pPr>
            <a:r>
              <a:rPr lang="en-GB" sz="900" u="sng">
                <a:solidFill>
                  <a:schemeClr val="lt2"/>
                </a:solidFill>
              </a:rPr>
              <a:t>Legend</a:t>
            </a:r>
          </a:p>
          <a:p>
            <a:pPr lvl="0" rtl="0">
              <a:spcBef>
                <a:spcPts val="0"/>
              </a:spcBef>
              <a:buNone/>
            </a:pPr>
            <a:r>
              <a:t/>
            </a:r>
            <a:endParaRPr sz="900" u="sng">
              <a:solidFill>
                <a:schemeClr val="lt2"/>
              </a:solidFill>
            </a:endParaRPr>
          </a:p>
          <a:p>
            <a:pPr indent="457200" lvl="0" rtl="0">
              <a:spcBef>
                <a:spcPts val="0"/>
              </a:spcBef>
              <a:buNone/>
            </a:pPr>
            <a:r>
              <a:rPr lang="en-GB" sz="900">
                <a:solidFill>
                  <a:schemeClr val="lt2"/>
                </a:solidFill>
              </a:rPr>
              <a:t>subsystem</a:t>
            </a:r>
          </a:p>
          <a:p>
            <a:pPr indent="457200" lvl="0" rtl="0">
              <a:spcBef>
                <a:spcPts val="0"/>
              </a:spcBef>
              <a:buNone/>
            </a:pPr>
            <a:r>
              <a:t/>
            </a:r>
            <a:endParaRPr sz="900">
              <a:solidFill>
                <a:schemeClr val="lt2"/>
              </a:solidFill>
            </a:endParaRPr>
          </a:p>
          <a:p>
            <a:pPr indent="457200" lvl="0" rtl="0">
              <a:spcBef>
                <a:spcPts val="0"/>
              </a:spcBef>
              <a:buNone/>
            </a:pPr>
            <a:r>
              <a:rPr lang="en-GB" sz="900">
                <a:solidFill>
                  <a:schemeClr val="lt2"/>
                </a:solidFill>
              </a:rPr>
              <a:t>dependency</a:t>
            </a:r>
          </a:p>
        </p:txBody>
      </p:sp>
      <p:grpSp>
        <p:nvGrpSpPr>
          <p:cNvPr id="125" name="Shape 125"/>
          <p:cNvGrpSpPr/>
          <p:nvPr/>
        </p:nvGrpSpPr>
        <p:grpSpPr>
          <a:xfrm>
            <a:off x="7227875" y="4155550"/>
            <a:ext cx="386800" cy="343850"/>
            <a:chOff x="941950" y="3869450"/>
            <a:chExt cx="386800" cy="343850"/>
          </a:xfrm>
        </p:grpSpPr>
        <p:cxnSp>
          <p:nvCxnSpPr>
            <p:cNvPr id="126" name="Shape 126"/>
            <p:cNvCxnSpPr/>
            <p:nvPr/>
          </p:nvCxnSpPr>
          <p:spPr>
            <a:xfrm flipH="1" rot="10800000">
              <a:off x="992750" y="4205500"/>
              <a:ext cx="336000" cy="7800"/>
            </a:xfrm>
            <a:prstGeom prst="straightConnector1">
              <a:avLst/>
            </a:prstGeom>
            <a:noFill/>
            <a:ln cap="flat" cmpd="sng" w="9525">
              <a:solidFill>
                <a:schemeClr val="dk1"/>
              </a:solidFill>
              <a:prstDash val="solid"/>
              <a:round/>
              <a:headEnd len="lg" w="lg" type="none"/>
              <a:tailEnd len="lg" w="lg" type="triangle"/>
            </a:ln>
          </p:spPr>
        </p:cxnSp>
        <p:sp>
          <p:nvSpPr>
            <p:cNvPr id="127" name="Shape 127"/>
            <p:cNvSpPr/>
            <p:nvPr/>
          </p:nvSpPr>
          <p:spPr>
            <a:xfrm>
              <a:off x="941950" y="3869450"/>
              <a:ext cx="383100" cy="165600"/>
            </a:xfrm>
            <a:prstGeom prst="roundRect">
              <a:avLst>
                <a:gd fmla="val 16667" name="adj"/>
              </a:avLst>
            </a:prstGeom>
            <a:solidFill>
              <a:srgbClr val="6FA8DC"/>
            </a:solidFill>
            <a:ln cap="flat" cmpd="sng" w="9525">
              <a:solidFill>
                <a:schemeClr val="dk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User Interface</a:t>
            </a:r>
          </a:p>
        </p:txBody>
      </p:sp>
      <p:sp>
        <p:nvSpPr>
          <p:cNvPr id="133" name="Shape 133"/>
          <p:cNvSpPr txBox="1"/>
          <p:nvPr>
            <p:ph idx="1" type="body"/>
          </p:nvPr>
        </p:nvSpPr>
        <p:spPr>
          <a:xfrm>
            <a:off x="311700" y="1152475"/>
            <a:ext cx="4029000" cy="3416400"/>
          </a:xfrm>
          <a:prstGeom prst="rect">
            <a:avLst/>
          </a:prstGeom>
        </p:spPr>
        <p:txBody>
          <a:bodyPr anchorCtr="0" anchor="t" bIns="91425" lIns="91425" rIns="91425" wrap="square" tIns="91425">
            <a:noAutofit/>
          </a:bodyPr>
          <a:lstStyle/>
          <a:p>
            <a:pPr indent="-228600" lvl="0" marL="457200">
              <a:spcBef>
                <a:spcPts val="0"/>
              </a:spcBef>
            </a:pPr>
            <a:r>
              <a:rPr lang="en-GB"/>
              <a:t>Means by which the user and SuperTux game system interact.</a:t>
            </a:r>
          </a:p>
          <a:p>
            <a:pPr indent="-228600" lvl="0" marL="457200" rtl="0">
              <a:spcBef>
                <a:spcPts val="0"/>
              </a:spcBef>
            </a:pPr>
            <a:r>
              <a:rPr lang="en-GB"/>
              <a:t>Manages menus throughout the game.</a:t>
            </a:r>
          </a:p>
          <a:p>
            <a:pPr indent="-228600" lvl="0" marL="457200" rtl="0">
              <a:spcBef>
                <a:spcPts val="0"/>
              </a:spcBef>
            </a:pPr>
            <a:r>
              <a:rPr lang="en-GB"/>
              <a:t>Retrieves input from user devices.</a:t>
            </a:r>
          </a:p>
          <a:p>
            <a:pPr indent="-228600" lvl="0" marL="457200" rtl="0">
              <a:spcBef>
                <a:spcPts val="0"/>
              </a:spcBef>
            </a:pPr>
            <a:r>
              <a:rPr lang="en-GB"/>
              <a:t>Outputs all graphical and audio </a:t>
            </a:r>
          </a:p>
        </p:txBody>
      </p:sp>
      <p:grpSp>
        <p:nvGrpSpPr>
          <p:cNvPr id="134" name="Shape 134"/>
          <p:cNvGrpSpPr/>
          <p:nvPr/>
        </p:nvGrpSpPr>
        <p:grpSpPr>
          <a:xfrm>
            <a:off x="5667962" y="503601"/>
            <a:ext cx="2095951" cy="644996"/>
            <a:chOff x="3431625" y="860075"/>
            <a:chExt cx="2191500" cy="674400"/>
          </a:xfrm>
        </p:grpSpPr>
        <p:sp>
          <p:nvSpPr>
            <p:cNvPr id="135" name="Shape 135"/>
            <p:cNvSpPr/>
            <p:nvPr/>
          </p:nvSpPr>
          <p:spPr>
            <a:xfrm>
              <a:off x="3431625" y="860075"/>
              <a:ext cx="2191500" cy="674400"/>
            </a:xfrm>
            <a:prstGeom prst="roundRect">
              <a:avLst>
                <a:gd fmla="val 16667" name="adj"/>
              </a:avLst>
            </a:prstGeom>
            <a:solidFill>
              <a:srgbClr val="D0E0E3"/>
            </a:solidFill>
            <a:ln cap="flat" cmpd="sng" w="28575">
              <a:solidFill>
                <a:srgbClr val="FF0000"/>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grpSp>
          <p:nvGrpSpPr>
            <p:cNvPr id="136" name="Shape 136"/>
            <p:cNvGrpSpPr/>
            <p:nvPr/>
          </p:nvGrpSpPr>
          <p:grpSpPr>
            <a:xfrm>
              <a:off x="4113218" y="1182703"/>
              <a:ext cx="833400" cy="304500"/>
              <a:chOff x="4113218" y="1182703"/>
              <a:chExt cx="833400" cy="304500"/>
            </a:xfrm>
          </p:grpSpPr>
          <p:sp>
            <p:nvSpPr>
              <p:cNvPr id="137" name="Shape 137"/>
              <p:cNvSpPr/>
              <p:nvPr/>
            </p:nvSpPr>
            <p:spPr>
              <a:xfrm>
                <a:off x="4113218" y="1257829"/>
                <a:ext cx="833400" cy="212100"/>
              </a:xfrm>
              <a:prstGeom prst="roundRect">
                <a:avLst>
                  <a:gd fmla="val 16667" name="adj"/>
                </a:avLst>
              </a:prstGeom>
              <a:solidFill>
                <a:srgbClr val="6FA8DC"/>
              </a:solidFill>
              <a:ln cap="flat" cmpd="sng" w="28575">
                <a:solidFill>
                  <a:srgbClr val="FF0000"/>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sp>
            <p:nvSpPr>
              <p:cNvPr id="138" name="Shape 138"/>
              <p:cNvSpPr txBox="1"/>
              <p:nvPr/>
            </p:nvSpPr>
            <p:spPr>
              <a:xfrm>
                <a:off x="4222427" y="1182703"/>
                <a:ext cx="609900" cy="3045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I/O</a:t>
                </a:r>
              </a:p>
            </p:txBody>
          </p:sp>
        </p:grpSp>
      </p:grpSp>
      <p:cxnSp>
        <p:nvCxnSpPr>
          <p:cNvPr id="139" name="Shape 139"/>
          <p:cNvCxnSpPr/>
          <p:nvPr/>
        </p:nvCxnSpPr>
        <p:spPr>
          <a:xfrm flipH="1" rot="10800000">
            <a:off x="5672983" y="817700"/>
            <a:ext cx="2090700" cy="4800"/>
          </a:xfrm>
          <a:prstGeom prst="straightConnector1">
            <a:avLst/>
          </a:prstGeom>
          <a:noFill/>
          <a:ln cap="flat" cmpd="sng" w="28575">
            <a:solidFill>
              <a:srgbClr val="FF0000"/>
            </a:solidFill>
            <a:prstDash val="solid"/>
            <a:round/>
            <a:headEnd len="lg" w="lg" type="none"/>
            <a:tailEnd len="lg" w="lg" type="none"/>
          </a:ln>
        </p:spPr>
      </p:cxnSp>
      <p:sp>
        <p:nvSpPr>
          <p:cNvPr id="140" name="Shape 140"/>
          <p:cNvSpPr txBox="1"/>
          <p:nvPr/>
        </p:nvSpPr>
        <p:spPr>
          <a:xfrm>
            <a:off x="5867449" y="441864"/>
            <a:ext cx="1688700" cy="4221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USER INTERFACE</a:t>
            </a:r>
          </a:p>
        </p:txBody>
      </p:sp>
      <p:sp>
        <p:nvSpPr>
          <p:cNvPr id="141" name="Shape 141"/>
          <p:cNvSpPr/>
          <p:nvPr/>
        </p:nvSpPr>
        <p:spPr>
          <a:xfrm>
            <a:off x="6599263" y="1181545"/>
            <a:ext cx="168300" cy="2550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grpSp>
        <p:nvGrpSpPr>
          <p:cNvPr id="142" name="Shape 142"/>
          <p:cNvGrpSpPr/>
          <p:nvPr/>
        </p:nvGrpSpPr>
        <p:grpSpPr>
          <a:xfrm>
            <a:off x="4408392" y="1473723"/>
            <a:ext cx="4550038" cy="1511113"/>
            <a:chOff x="3121638" y="2131275"/>
            <a:chExt cx="2900700" cy="997500"/>
          </a:xfrm>
        </p:grpSpPr>
        <p:sp>
          <p:nvSpPr>
            <p:cNvPr id="143" name="Shape 143"/>
            <p:cNvSpPr/>
            <p:nvPr/>
          </p:nvSpPr>
          <p:spPr>
            <a:xfrm>
              <a:off x="3124188" y="2131275"/>
              <a:ext cx="2895600" cy="9975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44" name="Shape 144"/>
            <p:cNvSpPr txBox="1"/>
            <p:nvPr/>
          </p:nvSpPr>
          <p:spPr>
            <a:xfrm>
              <a:off x="3293688" y="2147913"/>
              <a:ext cx="2556600" cy="3486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GAME SPECIFIC SUBSYSTEMS</a:t>
              </a:r>
            </a:p>
          </p:txBody>
        </p:sp>
        <p:cxnSp>
          <p:nvCxnSpPr>
            <p:cNvPr id="145" name="Shape 145"/>
            <p:cNvCxnSpPr/>
            <p:nvPr/>
          </p:nvCxnSpPr>
          <p:spPr>
            <a:xfrm flipH="1" rot="10800000">
              <a:off x="3121638" y="2354400"/>
              <a:ext cx="2900700" cy="31800"/>
            </a:xfrm>
            <a:prstGeom prst="straightConnector1">
              <a:avLst/>
            </a:prstGeom>
            <a:noFill/>
            <a:ln cap="flat" cmpd="sng" w="28575">
              <a:solidFill>
                <a:srgbClr val="0B5394"/>
              </a:solidFill>
              <a:prstDash val="solid"/>
              <a:round/>
              <a:headEnd len="lg" w="lg" type="none"/>
              <a:tailEnd len="lg" w="lg" type="none"/>
            </a:ln>
          </p:spPr>
        </p:cxnSp>
      </p:grpSp>
      <p:grpSp>
        <p:nvGrpSpPr>
          <p:cNvPr id="146" name="Shape 146"/>
          <p:cNvGrpSpPr/>
          <p:nvPr/>
        </p:nvGrpSpPr>
        <p:grpSpPr>
          <a:xfrm>
            <a:off x="4656975" y="1964713"/>
            <a:ext cx="1171825" cy="337575"/>
            <a:chOff x="4275125" y="4052800"/>
            <a:chExt cx="1171825" cy="337575"/>
          </a:xfrm>
        </p:grpSpPr>
        <p:sp>
          <p:nvSpPr>
            <p:cNvPr id="147" name="Shape 147"/>
            <p:cNvSpPr/>
            <p:nvPr/>
          </p:nvSpPr>
          <p:spPr>
            <a:xfrm>
              <a:off x="4285650" y="4085875"/>
              <a:ext cx="11613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48" name="Shape 148"/>
            <p:cNvSpPr txBox="1"/>
            <p:nvPr/>
          </p:nvSpPr>
          <p:spPr>
            <a:xfrm>
              <a:off x="4275125" y="4052800"/>
              <a:ext cx="11613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Game Objects</a:t>
              </a:r>
            </a:p>
          </p:txBody>
        </p:sp>
      </p:grpSp>
      <p:grpSp>
        <p:nvGrpSpPr>
          <p:cNvPr id="149" name="Shape 149"/>
          <p:cNvGrpSpPr/>
          <p:nvPr/>
        </p:nvGrpSpPr>
        <p:grpSpPr>
          <a:xfrm>
            <a:off x="7184488" y="1853650"/>
            <a:ext cx="1597500" cy="325338"/>
            <a:chOff x="6201125" y="3813488"/>
            <a:chExt cx="1597500" cy="325338"/>
          </a:xfrm>
        </p:grpSpPr>
        <p:sp>
          <p:nvSpPr>
            <p:cNvPr id="150" name="Shape 150"/>
            <p:cNvSpPr/>
            <p:nvPr/>
          </p:nvSpPr>
          <p:spPr>
            <a:xfrm>
              <a:off x="6253675" y="38343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51" name="Shape 151"/>
            <p:cNvSpPr txBox="1"/>
            <p:nvPr/>
          </p:nvSpPr>
          <p:spPr>
            <a:xfrm>
              <a:off x="6201125" y="3813488"/>
              <a:ext cx="15975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Management</a:t>
              </a:r>
            </a:p>
          </p:txBody>
        </p:sp>
      </p:grpSp>
      <p:sp>
        <p:nvSpPr>
          <p:cNvPr id="152" name="Shape 152"/>
          <p:cNvSpPr/>
          <p:nvPr/>
        </p:nvSpPr>
        <p:spPr>
          <a:xfrm>
            <a:off x="5082076" y="3282942"/>
            <a:ext cx="3272700" cy="8853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53" name="Shape 153"/>
          <p:cNvSpPr txBox="1"/>
          <p:nvPr/>
        </p:nvSpPr>
        <p:spPr>
          <a:xfrm>
            <a:off x="6043624" y="3282931"/>
            <a:ext cx="1349400" cy="3093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   RESOURCES</a:t>
            </a:r>
          </a:p>
        </p:txBody>
      </p:sp>
      <p:cxnSp>
        <p:nvCxnSpPr>
          <p:cNvPr id="154" name="Shape 154"/>
          <p:cNvCxnSpPr/>
          <p:nvPr/>
        </p:nvCxnSpPr>
        <p:spPr>
          <a:xfrm flipH="1" rot="10800000">
            <a:off x="5079194" y="3594576"/>
            <a:ext cx="3265200" cy="5700"/>
          </a:xfrm>
          <a:prstGeom prst="straightConnector1">
            <a:avLst/>
          </a:prstGeom>
          <a:noFill/>
          <a:ln cap="flat" cmpd="sng" w="28575">
            <a:solidFill>
              <a:srgbClr val="0B5394"/>
            </a:solidFill>
            <a:prstDash val="solid"/>
            <a:round/>
            <a:headEnd len="lg" w="lg" type="none"/>
            <a:tailEnd len="lg" w="lg" type="none"/>
          </a:ln>
        </p:spPr>
      </p:cxnSp>
      <p:sp>
        <p:nvSpPr>
          <p:cNvPr id="155" name="Shape 155"/>
          <p:cNvSpPr/>
          <p:nvPr/>
        </p:nvSpPr>
        <p:spPr>
          <a:xfrm>
            <a:off x="6599273" y="3022002"/>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56" name="Shape 156"/>
          <p:cNvSpPr/>
          <p:nvPr/>
        </p:nvSpPr>
        <p:spPr>
          <a:xfrm>
            <a:off x="5264299" y="3745538"/>
            <a:ext cx="751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57" name="Shape 157"/>
          <p:cNvSpPr/>
          <p:nvPr/>
        </p:nvSpPr>
        <p:spPr>
          <a:xfrm>
            <a:off x="6368879" y="3721588"/>
            <a:ext cx="6291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58" name="Shape 158"/>
          <p:cNvSpPr txBox="1"/>
          <p:nvPr/>
        </p:nvSpPr>
        <p:spPr>
          <a:xfrm>
            <a:off x="6368890" y="3704650"/>
            <a:ext cx="6291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Audio</a:t>
            </a:r>
          </a:p>
        </p:txBody>
      </p:sp>
      <p:sp>
        <p:nvSpPr>
          <p:cNvPr id="159" name="Shape 159"/>
          <p:cNvSpPr/>
          <p:nvPr/>
        </p:nvSpPr>
        <p:spPr>
          <a:xfrm>
            <a:off x="7358817" y="3702788"/>
            <a:ext cx="8235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60" name="Shape 160"/>
          <p:cNvSpPr txBox="1"/>
          <p:nvPr/>
        </p:nvSpPr>
        <p:spPr>
          <a:xfrm>
            <a:off x="7351355" y="3669713"/>
            <a:ext cx="8235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Graphics</a:t>
            </a:r>
          </a:p>
        </p:txBody>
      </p:sp>
      <p:sp>
        <p:nvSpPr>
          <p:cNvPr id="161" name="Shape 161"/>
          <p:cNvSpPr txBox="1"/>
          <p:nvPr/>
        </p:nvSpPr>
        <p:spPr>
          <a:xfrm>
            <a:off x="5264288" y="3701138"/>
            <a:ext cx="751200" cy="337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Physics</a:t>
            </a:r>
          </a:p>
        </p:txBody>
      </p:sp>
      <p:sp>
        <p:nvSpPr>
          <p:cNvPr id="162" name="Shape 162"/>
          <p:cNvSpPr/>
          <p:nvPr/>
        </p:nvSpPr>
        <p:spPr>
          <a:xfrm>
            <a:off x="7242150" y="222140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63" name="Shape 163"/>
          <p:cNvSpPr/>
          <p:nvPr/>
        </p:nvSpPr>
        <p:spPr>
          <a:xfrm>
            <a:off x="7242150" y="2578713"/>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64" name="Shape 164"/>
          <p:cNvSpPr/>
          <p:nvPr/>
        </p:nvSpPr>
        <p:spPr>
          <a:xfrm>
            <a:off x="4656975" y="245927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65" name="Shape 165"/>
          <p:cNvSpPr txBox="1"/>
          <p:nvPr/>
        </p:nvSpPr>
        <p:spPr>
          <a:xfrm>
            <a:off x="4811488" y="2459288"/>
            <a:ext cx="109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World Map</a:t>
            </a:r>
          </a:p>
        </p:txBody>
      </p:sp>
      <p:sp>
        <p:nvSpPr>
          <p:cNvPr id="166" name="Shape 166"/>
          <p:cNvSpPr txBox="1"/>
          <p:nvPr/>
        </p:nvSpPr>
        <p:spPr>
          <a:xfrm>
            <a:off x="7426663" y="2221413"/>
            <a:ext cx="103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Editor</a:t>
            </a:r>
          </a:p>
        </p:txBody>
      </p:sp>
      <p:sp>
        <p:nvSpPr>
          <p:cNvPr id="167" name="Shape 167"/>
          <p:cNvSpPr txBox="1"/>
          <p:nvPr/>
        </p:nvSpPr>
        <p:spPr>
          <a:xfrm>
            <a:off x="7301239" y="2578700"/>
            <a:ext cx="12900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Addon Manager</a:t>
            </a:r>
          </a:p>
        </p:txBody>
      </p:sp>
      <p:sp>
        <p:nvSpPr>
          <p:cNvPr id="168" name="Shape 168"/>
          <p:cNvSpPr/>
          <p:nvPr/>
        </p:nvSpPr>
        <p:spPr>
          <a:xfrm rot="6528169">
            <a:off x="6488083" y="1792411"/>
            <a:ext cx="118208" cy="1355792"/>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69" name="Shape 169"/>
          <p:cNvSpPr/>
          <p:nvPr/>
        </p:nvSpPr>
        <p:spPr>
          <a:xfrm rot="4905359">
            <a:off x="6493845" y="1483010"/>
            <a:ext cx="106703" cy="1190274"/>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70" name="Shape 170"/>
          <p:cNvSpPr/>
          <p:nvPr/>
        </p:nvSpPr>
        <p:spPr>
          <a:xfrm rot="6025768">
            <a:off x="6511195" y="1696113"/>
            <a:ext cx="111034" cy="1184159"/>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71" name="Shape 171"/>
          <p:cNvSpPr/>
          <p:nvPr/>
        </p:nvSpPr>
        <p:spPr>
          <a:xfrm>
            <a:off x="5085775" y="4521925"/>
            <a:ext cx="3265200" cy="4221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72" name="Shape 172"/>
          <p:cNvSpPr txBox="1"/>
          <p:nvPr/>
        </p:nvSpPr>
        <p:spPr>
          <a:xfrm>
            <a:off x="5424200" y="4521929"/>
            <a:ext cx="2575200" cy="255000"/>
          </a:xfrm>
          <a:prstGeom prst="rect">
            <a:avLst/>
          </a:prstGeom>
          <a:noFill/>
          <a:ln>
            <a:noFill/>
          </a:ln>
        </p:spPr>
        <p:txBody>
          <a:bodyPr anchorCtr="0" anchor="t" bIns="91425" lIns="91425" rIns="91425" wrap="square" tIns="91425">
            <a:noAutofit/>
          </a:bodyPr>
          <a:lstStyle/>
          <a:p>
            <a:pPr lvl="0" rtl="0">
              <a:spcBef>
                <a:spcPts val="0"/>
              </a:spcBef>
              <a:buNone/>
            </a:pPr>
            <a:r>
              <a:rPr lang="en-GB">
                <a:solidFill>
                  <a:srgbClr val="0B5394"/>
                </a:solidFill>
              </a:rPr>
              <a:t>   Hardware Abstraction Layer</a:t>
            </a:r>
          </a:p>
        </p:txBody>
      </p:sp>
      <p:sp>
        <p:nvSpPr>
          <p:cNvPr id="173" name="Shape 173"/>
          <p:cNvSpPr/>
          <p:nvPr/>
        </p:nvSpPr>
        <p:spPr>
          <a:xfrm>
            <a:off x="6599286" y="4235227"/>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291500"/>
            <a:ext cx="8520600" cy="572700"/>
          </a:xfrm>
          <a:prstGeom prst="rect">
            <a:avLst/>
          </a:prstGeom>
        </p:spPr>
        <p:txBody>
          <a:bodyPr anchorCtr="0" anchor="t" bIns="91425" lIns="91425" rIns="91425" wrap="square" tIns="91425">
            <a:noAutofit/>
          </a:bodyPr>
          <a:lstStyle/>
          <a:p>
            <a:pPr lvl="0">
              <a:spcBef>
                <a:spcPts val="0"/>
              </a:spcBef>
              <a:buNone/>
            </a:pPr>
            <a:r>
              <a:rPr lang="en-GB"/>
              <a:t>Game Specific Subsystems</a:t>
            </a:r>
          </a:p>
        </p:txBody>
      </p:sp>
      <p:sp>
        <p:nvSpPr>
          <p:cNvPr id="179" name="Shape 179"/>
          <p:cNvSpPr txBox="1"/>
          <p:nvPr>
            <p:ph idx="1" type="body"/>
          </p:nvPr>
        </p:nvSpPr>
        <p:spPr>
          <a:xfrm>
            <a:off x="311700" y="1152475"/>
            <a:ext cx="4155300" cy="3416400"/>
          </a:xfrm>
          <a:prstGeom prst="rect">
            <a:avLst/>
          </a:prstGeom>
        </p:spPr>
        <p:txBody>
          <a:bodyPr anchorCtr="0" anchor="t" bIns="91425" lIns="91425" rIns="91425" wrap="square" tIns="91425">
            <a:noAutofit/>
          </a:bodyPr>
          <a:lstStyle/>
          <a:p>
            <a:pPr indent="-228600" lvl="0" marL="457200">
              <a:spcBef>
                <a:spcPts val="0"/>
              </a:spcBef>
            </a:pPr>
            <a:r>
              <a:rPr lang="en-GB"/>
              <a:t>Game Objects -- Every object in the game is a “GameObject”</a:t>
            </a:r>
          </a:p>
          <a:p>
            <a:pPr indent="-228600" lvl="0" marL="457200" rtl="0">
              <a:spcBef>
                <a:spcPts val="0"/>
              </a:spcBef>
            </a:pPr>
            <a:r>
              <a:rPr lang="en-GB"/>
              <a:t>Level Management -- Manages the Game Objects to create a playable level</a:t>
            </a:r>
          </a:p>
          <a:p>
            <a:pPr indent="-228600" lvl="0" marL="457200" rtl="0">
              <a:spcBef>
                <a:spcPts val="0"/>
              </a:spcBef>
            </a:pPr>
            <a:r>
              <a:rPr lang="en-GB"/>
              <a:t>World Map</a:t>
            </a:r>
          </a:p>
          <a:p>
            <a:pPr indent="-228600" lvl="0" marL="457200" rtl="0">
              <a:spcBef>
                <a:spcPts val="0"/>
              </a:spcBef>
            </a:pPr>
            <a:r>
              <a:rPr lang="en-GB"/>
              <a:t>Level Editor</a:t>
            </a:r>
          </a:p>
          <a:p>
            <a:pPr indent="-228600" lvl="0" marL="457200" rtl="0">
              <a:spcBef>
                <a:spcPts val="0"/>
              </a:spcBef>
            </a:pPr>
            <a:r>
              <a:rPr lang="en-GB"/>
              <a:t>Add-on Manager handles interaction with online repository</a:t>
            </a:r>
          </a:p>
        </p:txBody>
      </p:sp>
      <p:grpSp>
        <p:nvGrpSpPr>
          <p:cNvPr id="180" name="Shape 180"/>
          <p:cNvGrpSpPr/>
          <p:nvPr/>
        </p:nvGrpSpPr>
        <p:grpSpPr>
          <a:xfrm>
            <a:off x="5679187" y="503839"/>
            <a:ext cx="2095951" cy="644996"/>
            <a:chOff x="3431625" y="860075"/>
            <a:chExt cx="2191500" cy="674400"/>
          </a:xfrm>
        </p:grpSpPr>
        <p:sp>
          <p:nvSpPr>
            <p:cNvPr id="181" name="Shape 181"/>
            <p:cNvSpPr/>
            <p:nvPr/>
          </p:nvSpPr>
          <p:spPr>
            <a:xfrm>
              <a:off x="3431625" y="860075"/>
              <a:ext cx="2191500" cy="6744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grpSp>
          <p:nvGrpSpPr>
            <p:cNvPr id="182" name="Shape 182"/>
            <p:cNvGrpSpPr/>
            <p:nvPr/>
          </p:nvGrpSpPr>
          <p:grpSpPr>
            <a:xfrm>
              <a:off x="4113218" y="1182703"/>
              <a:ext cx="833400" cy="304500"/>
              <a:chOff x="4113218" y="1182703"/>
              <a:chExt cx="833400" cy="304500"/>
            </a:xfrm>
          </p:grpSpPr>
          <p:sp>
            <p:nvSpPr>
              <p:cNvPr id="183" name="Shape 183"/>
              <p:cNvSpPr/>
              <p:nvPr/>
            </p:nvSpPr>
            <p:spPr>
              <a:xfrm>
                <a:off x="4113218" y="1257829"/>
                <a:ext cx="833400" cy="2121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sp>
            <p:nvSpPr>
              <p:cNvPr id="184" name="Shape 184"/>
              <p:cNvSpPr txBox="1"/>
              <p:nvPr/>
            </p:nvSpPr>
            <p:spPr>
              <a:xfrm>
                <a:off x="4222427" y="1182703"/>
                <a:ext cx="609900" cy="3045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I/O</a:t>
                </a:r>
              </a:p>
            </p:txBody>
          </p:sp>
        </p:grpSp>
      </p:grpSp>
      <p:cxnSp>
        <p:nvCxnSpPr>
          <p:cNvPr id="185" name="Shape 185"/>
          <p:cNvCxnSpPr/>
          <p:nvPr/>
        </p:nvCxnSpPr>
        <p:spPr>
          <a:xfrm flipH="1" rot="10800000">
            <a:off x="5684208" y="817937"/>
            <a:ext cx="2090700" cy="4800"/>
          </a:xfrm>
          <a:prstGeom prst="straightConnector1">
            <a:avLst/>
          </a:prstGeom>
          <a:noFill/>
          <a:ln cap="flat" cmpd="sng" w="28575">
            <a:solidFill>
              <a:srgbClr val="0B5394"/>
            </a:solidFill>
            <a:prstDash val="solid"/>
            <a:round/>
            <a:headEnd len="lg" w="lg" type="none"/>
            <a:tailEnd len="lg" w="lg" type="none"/>
          </a:ln>
        </p:spPr>
      </p:cxnSp>
      <p:sp>
        <p:nvSpPr>
          <p:cNvPr id="186" name="Shape 186"/>
          <p:cNvSpPr txBox="1"/>
          <p:nvPr/>
        </p:nvSpPr>
        <p:spPr>
          <a:xfrm>
            <a:off x="5882824" y="509301"/>
            <a:ext cx="1688700" cy="4221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USER INTERFACE</a:t>
            </a:r>
          </a:p>
        </p:txBody>
      </p:sp>
      <p:sp>
        <p:nvSpPr>
          <p:cNvPr id="187" name="Shape 187"/>
          <p:cNvSpPr/>
          <p:nvPr/>
        </p:nvSpPr>
        <p:spPr>
          <a:xfrm>
            <a:off x="6610488" y="1181783"/>
            <a:ext cx="168300" cy="2550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grpSp>
        <p:nvGrpSpPr>
          <p:cNvPr id="188" name="Shape 188"/>
          <p:cNvGrpSpPr/>
          <p:nvPr/>
        </p:nvGrpSpPr>
        <p:grpSpPr>
          <a:xfrm>
            <a:off x="4419617" y="1473960"/>
            <a:ext cx="4550038" cy="1511113"/>
            <a:chOff x="3121638" y="2131275"/>
            <a:chExt cx="2900700" cy="997500"/>
          </a:xfrm>
        </p:grpSpPr>
        <p:sp>
          <p:nvSpPr>
            <p:cNvPr id="189" name="Shape 189"/>
            <p:cNvSpPr/>
            <p:nvPr/>
          </p:nvSpPr>
          <p:spPr>
            <a:xfrm>
              <a:off x="3124188" y="2131275"/>
              <a:ext cx="2895600" cy="997500"/>
            </a:xfrm>
            <a:prstGeom prst="roundRect">
              <a:avLst>
                <a:gd fmla="val 16667" name="adj"/>
              </a:avLst>
            </a:prstGeom>
            <a:solidFill>
              <a:srgbClr val="D0E0E3"/>
            </a:solidFill>
            <a:ln cap="flat" cmpd="sng" w="28575">
              <a:solidFill>
                <a:srgbClr val="FF0000"/>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90" name="Shape 190"/>
            <p:cNvSpPr txBox="1"/>
            <p:nvPr/>
          </p:nvSpPr>
          <p:spPr>
            <a:xfrm>
              <a:off x="3293688" y="2147913"/>
              <a:ext cx="2556600" cy="3486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GAME SPECIFIC SUBSYSTEMS</a:t>
              </a:r>
            </a:p>
          </p:txBody>
        </p:sp>
        <p:cxnSp>
          <p:nvCxnSpPr>
            <p:cNvPr id="191" name="Shape 191"/>
            <p:cNvCxnSpPr/>
            <p:nvPr/>
          </p:nvCxnSpPr>
          <p:spPr>
            <a:xfrm flipH="1" rot="10800000">
              <a:off x="3121638" y="2354400"/>
              <a:ext cx="2900700" cy="31800"/>
            </a:xfrm>
            <a:prstGeom prst="straightConnector1">
              <a:avLst/>
            </a:prstGeom>
            <a:noFill/>
            <a:ln cap="flat" cmpd="sng" w="28575">
              <a:solidFill>
                <a:srgbClr val="FF0000"/>
              </a:solidFill>
              <a:prstDash val="solid"/>
              <a:round/>
              <a:headEnd len="lg" w="lg" type="none"/>
              <a:tailEnd len="lg" w="lg" type="none"/>
            </a:ln>
          </p:spPr>
        </p:cxnSp>
      </p:grpSp>
      <p:grpSp>
        <p:nvGrpSpPr>
          <p:cNvPr id="192" name="Shape 192"/>
          <p:cNvGrpSpPr/>
          <p:nvPr/>
        </p:nvGrpSpPr>
        <p:grpSpPr>
          <a:xfrm>
            <a:off x="4668200" y="1964950"/>
            <a:ext cx="1171825" cy="337575"/>
            <a:chOff x="4275125" y="4052800"/>
            <a:chExt cx="1171825" cy="337575"/>
          </a:xfrm>
        </p:grpSpPr>
        <p:sp>
          <p:nvSpPr>
            <p:cNvPr id="193" name="Shape 193"/>
            <p:cNvSpPr/>
            <p:nvPr/>
          </p:nvSpPr>
          <p:spPr>
            <a:xfrm>
              <a:off x="4285650" y="4085875"/>
              <a:ext cx="11613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94" name="Shape 194"/>
            <p:cNvSpPr txBox="1"/>
            <p:nvPr/>
          </p:nvSpPr>
          <p:spPr>
            <a:xfrm>
              <a:off x="4275125" y="4052800"/>
              <a:ext cx="11613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Game Objects</a:t>
              </a:r>
            </a:p>
          </p:txBody>
        </p:sp>
      </p:grpSp>
      <p:grpSp>
        <p:nvGrpSpPr>
          <p:cNvPr id="195" name="Shape 195"/>
          <p:cNvGrpSpPr/>
          <p:nvPr/>
        </p:nvGrpSpPr>
        <p:grpSpPr>
          <a:xfrm>
            <a:off x="7195713" y="1853888"/>
            <a:ext cx="1597500" cy="325338"/>
            <a:chOff x="6201125" y="3813488"/>
            <a:chExt cx="1597500" cy="325338"/>
          </a:xfrm>
        </p:grpSpPr>
        <p:sp>
          <p:nvSpPr>
            <p:cNvPr id="196" name="Shape 196"/>
            <p:cNvSpPr/>
            <p:nvPr/>
          </p:nvSpPr>
          <p:spPr>
            <a:xfrm>
              <a:off x="6253675" y="38343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97" name="Shape 197"/>
            <p:cNvSpPr txBox="1"/>
            <p:nvPr/>
          </p:nvSpPr>
          <p:spPr>
            <a:xfrm>
              <a:off x="6201125" y="3813488"/>
              <a:ext cx="15975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Management</a:t>
              </a:r>
            </a:p>
          </p:txBody>
        </p:sp>
      </p:grpSp>
      <p:sp>
        <p:nvSpPr>
          <p:cNvPr id="198" name="Shape 198"/>
          <p:cNvSpPr/>
          <p:nvPr/>
        </p:nvSpPr>
        <p:spPr>
          <a:xfrm>
            <a:off x="5093301" y="3283179"/>
            <a:ext cx="3272700" cy="8853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199" name="Shape 199"/>
          <p:cNvSpPr txBox="1"/>
          <p:nvPr/>
        </p:nvSpPr>
        <p:spPr>
          <a:xfrm>
            <a:off x="6054849" y="3283169"/>
            <a:ext cx="1349400" cy="3093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   RESOURCES</a:t>
            </a:r>
          </a:p>
        </p:txBody>
      </p:sp>
      <p:cxnSp>
        <p:nvCxnSpPr>
          <p:cNvPr id="200" name="Shape 200"/>
          <p:cNvCxnSpPr/>
          <p:nvPr/>
        </p:nvCxnSpPr>
        <p:spPr>
          <a:xfrm flipH="1" rot="10800000">
            <a:off x="5090419" y="3594814"/>
            <a:ext cx="3265200" cy="5700"/>
          </a:xfrm>
          <a:prstGeom prst="straightConnector1">
            <a:avLst/>
          </a:prstGeom>
          <a:noFill/>
          <a:ln cap="flat" cmpd="sng" w="28575">
            <a:solidFill>
              <a:srgbClr val="0B5394"/>
            </a:solidFill>
            <a:prstDash val="solid"/>
            <a:round/>
            <a:headEnd len="lg" w="lg" type="none"/>
            <a:tailEnd len="lg" w="lg" type="none"/>
          </a:ln>
        </p:spPr>
      </p:cxnSp>
      <p:sp>
        <p:nvSpPr>
          <p:cNvPr id="201" name="Shape 201"/>
          <p:cNvSpPr/>
          <p:nvPr/>
        </p:nvSpPr>
        <p:spPr>
          <a:xfrm>
            <a:off x="6610498" y="3022240"/>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02" name="Shape 202"/>
          <p:cNvSpPr/>
          <p:nvPr/>
        </p:nvSpPr>
        <p:spPr>
          <a:xfrm>
            <a:off x="5275524" y="3745775"/>
            <a:ext cx="751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03" name="Shape 203"/>
          <p:cNvSpPr/>
          <p:nvPr/>
        </p:nvSpPr>
        <p:spPr>
          <a:xfrm>
            <a:off x="6380104" y="3721825"/>
            <a:ext cx="6291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04" name="Shape 204"/>
          <p:cNvSpPr txBox="1"/>
          <p:nvPr/>
        </p:nvSpPr>
        <p:spPr>
          <a:xfrm>
            <a:off x="6380115" y="3704888"/>
            <a:ext cx="6291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Audio</a:t>
            </a:r>
          </a:p>
        </p:txBody>
      </p:sp>
      <p:sp>
        <p:nvSpPr>
          <p:cNvPr id="205" name="Shape 205"/>
          <p:cNvSpPr/>
          <p:nvPr/>
        </p:nvSpPr>
        <p:spPr>
          <a:xfrm>
            <a:off x="7370042" y="3703025"/>
            <a:ext cx="8235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06" name="Shape 206"/>
          <p:cNvSpPr txBox="1"/>
          <p:nvPr/>
        </p:nvSpPr>
        <p:spPr>
          <a:xfrm>
            <a:off x="7362580" y="3669950"/>
            <a:ext cx="8235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Graphics</a:t>
            </a:r>
          </a:p>
        </p:txBody>
      </p:sp>
      <p:sp>
        <p:nvSpPr>
          <p:cNvPr id="207" name="Shape 207"/>
          <p:cNvSpPr txBox="1"/>
          <p:nvPr/>
        </p:nvSpPr>
        <p:spPr>
          <a:xfrm>
            <a:off x="5275513" y="3701375"/>
            <a:ext cx="751200" cy="337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Physics</a:t>
            </a:r>
          </a:p>
        </p:txBody>
      </p:sp>
      <p:sp>
        <p:nvSpPr>
          <p:cNvPr id="208" name="Shape 208"/>
          <p:cNvSpPr/>
          <p:nvPr/>
        </p:nvSpPr>
        <p:spPr>
          <a:xfrm>
            <a:off x="7253375" y="2221638"/>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09" name="Shape 209"/>
          <p:cNvSpPr/>
          <p:nvPr/>
        </p:nvSpPr>
        <p:spPr>
          <a:xfrm>
            <a:off x="7253375" y="257895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0" name="Shape 210"/>
          <p:cNvSpPr/>
          <p:nvPr/>
        </p:nvSpPr>
        <p:spPr>
          <a:xfrm>
            <a:off x="4668200" y="2459513"/>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1" name="Shape 211"/>
          <p:cNvSpPr txBox="1"/>
          <p:nvPr/>
        </p:nvSpPr>
        <p:spPr>
          <a:xfrm>
            <a:off x="4822713" y="2459525"/>
            <a:ext cx="109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World Map</a:t>
            </a:r>
          </a:p>
        </p:txBody>
      </p:sp>
      <p:sp>
        <p:nvSpPr>
          <p:cNvPr id="212" name="Shape 212"/>
          <p:cNvSpPr txBox="1"/>
          <p:nvPr/>
        </p:nvSpPr>
        <p:spPr>
          <a:xfrm>
            <a:off x="7437888" y="2221650"/>
            <a:ext cx="103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Editor</a:t>
            </a:r>
          </a:p>
        </p:txBody>
      </p:sp>
      <p:sp>
        <p:nvSpPr>
          <p:cNvPr id="213" name="Shape 213"/>
          <p:cNvSpPr txBox="1"/>
          <p:nvPr/>
        </p:nvSpPr>
        <p:spPr>
          <a:xfrm>
            <a:off x="7312464" y="2578938"/>
            <a:ext cx="12900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Addon Manager</a:t>
            </a:r>
          </a:p>
        </p:txBody>
      </p:sp>
      <p:sp>
        <p:nvSpPr>
          <p:cNvPr id="214" name="Shape 214"/>
          <p:cNvSpPr/>
          <p:nvPr/>
        </p:nvSpPr>
        <p:spPr>
          <a:xfrm rot="6528169">
            <a:off x="6499308" y="1792649"/>
            <a:ext cx="118208" cy="1355792"/>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5" name="Shape 215"/>
          <p:cNvSpPr/>
          <p:nvPr/>
        </p:nvSpPr>
        <p:spPr>
          <a:xfrm rot="4905359">
            <a:off x="6505070" y="1483248"/>
            <a:ext cx="106703" cy="1190274"/>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6" name="Shape 216"/>
          <p:cNvSpPr/>
          <p:nvPr/>
        </p:nvSpPr>
        <p:spPr>
          <a:xfrm rot="6025768">
            <a:off x="6522420" y="1696350"/>
            <a:ext cx="111034" cy="1184159"/>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7" name="Shape 217"/>
          <p:cNvSpPr/>
          <p:nvPr/>
        </p:nvSpPr>
        <p:spPr>
          <a:xfrm>
            <a:off x="5097000" y="4522163"/>
            <a:ext cx="3265200" cy="4221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18" name="Shape 218"/>
          <p:cNvSpPr txBox="1"/>
          <p:nvPr/>
        </p:nvSpPr>
        <p:spPr>
          <a:xfrm>
            <a:off x="5435425" y="4522167"/>
            <a:ext cx="2575200" cy="255000"/>
          </a:xfrm>
          <a:prstGeom prst="rect">
            <a:avLst/>
          </a:prstGeom>
          <a:noFill/>
          <a:ln>
            <a:noFill/>
          </a:ln>
        </p:spPr>
        <p:txBody>
          <a:bodyPr anchorCtr="0" anchor="t" bIns="91425" lIns="91425" rIns="91425" wrap="square" tIns="91425">
            <a:noAutofit/>
          </a:bodyPr>
          <a:lstStyle/>
          <a:p>
            <a:pPr lvl="0" rtl="0">
              <a:spcBef>
                <a:spcPts val="0"/>
              </a:spcBef>
              <a:buNone/>
            </a:pPr>
            <a:r>
              <a:rPr lang="en-GB">
                <a:solidFill>
                  <a:srgbClr val="0B5394"/>
                </a:solidFill>
              </a:rPr>
              <a:t>   Hardware Abstraction Layer</a:t>
            </a:r>
          </a:p>
        </p:txBody>
      </p:sp>
      <p:sp>
        <p:nvSpPr>
          <p:cNvPr id="219" name="Shape 219"/>
          <p:cNvSpPr/>
          <p:nvPr/>
        </p:nvSpPr>
        <p:spPr>
          <a:xfrm>
            <a:off x="6610511" y="4235465"/>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Resources</a:t>
            </a:r>
          </a:p>
        </p:txBody>
      </p:sp>
      <p:sp>
        <p:nvSpPr>
          <p:cNvPr id="225" name="Shape 225"/>
          <p:cNvSpPr txBox="1"/>
          <p:nvPr>
            <p:ph idx="1" type="body"/>
          </p:nvPr>
        </p:nvSpPr>
        <p:spPr>
          <a:xfrm>
            <a:off x="311700" y="1152475"/>
            <a:ext cx="3871800" cy="3416400"/>
          </a:xfrm>
          <a:prstGeom prst="rect">
            <a:avLst/>
          </a:prstGeom>
        </p:spPr>
        <p:txBody>
          <a:bodyPr anchorCtr="0" anchor="t" bIns="91425" lIns="91425" rIns="91425" wrap="square" tIns="91425">
            <a:noAutofit/>
          </a:bodyPr>
          <a:lstStyle/>
          <a:p>
            <a:pPr indent="-228600" lvl="0" marL="457200">
              <a:spcBef>
                <a:spcPts val="0"/>
              </a:spcBef>
            </a:pPr>
            <a:r>
              <a:rPr lang="en-GB"/>
              <a:t>Physics -- Collision detection and response</a:t>
            </a:r>
          </a:p>
          <a:p>
            <a:pPr indent="-228600" lvl="0" marL="457200">
              <a:spcBef>
                <a:spcPts val="0"/>
              </a:spcBef>
            </a:pPr>
            <a:r>
              <a:rPr lang="en-GB"/>
              <a:t>Audio -- Background music, sounds effect.</a:t>
            </a:r>
          </a:p>
          <a:p>
            <a:pPr indent="-228600" lvl="0" marL="457200">
              <a:spcBef>
                <a:spcPts val="0"/>
              </a:spcBef>
            </a:pPr>
            <a:r>
              <a:rPr lang="en-GB"/>
              <a:t>Graphics -- Sprites and Animations</a:t>
            </a:r>
          </a:p>
          <a:p>
            <a:pPr lvl="0">
              <a:spcBef>
                <a:spcPts val="0"/>
              </a:spcBef>
              <a:buNone/>
            </a:pPr>
            <a:r>
              <a:t/>
            </a:r>
            <a:endParaRPr/>
          </a:p>
        </p:txBody>
      </p:sp>
      <p:grpSp>
        <p:nvGrpSpPr>
          <p:cNvPr id="226" name="Shape 226"/>
          <p:cNvGrpSpPr/>
          <p:nvPr/>
        </p:nvGrpSpPr>
        <p:grpSpPr>
          <a:xfrm>
            <a:off x="5485112" y="351539"/>
            <a:ext cx="2095951" cy="644996"/>
            <a:chOff x="3431625" y="860075"/>
            <a:chExt cx="2191500" cy="674400"/>
          </a:xfrm>
        </p:grpSpPr>
        <p:sp>
          <p:nvSpPr>
            <p:cNvPr id="227" name="Shape 227"/>
            <p:cNvSpPr/>
            <p:nvPr/>
          </p:nvSpPr>
          <p:spPr>
            <a:xfrm>
              <a:off x="3431625" y="860075"/>
              <a:ext cx="2191500" cy="6744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grpSp>
          <p:nvGrpSpPr>
            <p:cNvPr id="228" name="Shape 228"/>
            <p:cNvGrpSpPr/>
            <p:nvPr/>
          </p:nvGrpSpPr>
          <p:grpSpPr>
            <a:xfrm>
              <a:off x="4113218" y="1182703"/>
              <a:ext cx="833400" cy="304500"/>
              <a:chOff x="4113218" y="1182703"/>
              <a:chExt cx="833400" cy="304500"/>
            </a:xfrm>
          </p:grpSpPr>
          <p:sp>
            <p:nvSpPr>
              <p:cNvPr id="229" name="Shape 229"/>
              <p:cNvSpPr/>
              <p:nvPr/>
            </p:nvSpPr>
            <p:spPr>
              <a:xfrm>
                <a:off x="4113218" y="1257829"/>
                <a:ext cx="833400" cy="2121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sp>
            <p:nvSpPr>
              <p:cNvPr id="230" name="Shape 230"/>
              <p:cNvSpPr txBox="1"/>
              <p:nvPr/>
            </p:nvSpPr>
            <p:spPr>
              <a:xfrm>
                <a:off x="4222427" y="1182703"/>
                <a:ext cx="609900" cy="3045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I/O</a:t>
                </a:r>
              </a:p>
            </p:txBody>
          </p:sp>
        </p:grpSp>
      </p:grpSp>
      <p:sp>
        <p:nvSpPr>
          <p:cNvPr id="231" name="Shape 231"/>
          <p:cNvSpPr txBox="1"/>
          <p:nvPr/>
        </p:nvSpPr>
        <p:spPr>
          <a:xfrm>
            <a:off x="5688749" y="357001"/>
            <a:ext cx="1688700" cy="4221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USER INTERFACE</a:t>
            </a:r>
          </a:p>
        </p:txBody>
      </p:sp>
      <p:sp>
        <p:nvSpPr>
          <p:cNvPr id="232" name="Shape 232"/>
          <p:cNvSpPr/>
          <p:nvPr/>
        </p:nvSpPr>
        <p:spPr>
          <a:xfrm>
            <a:off x="6416413" y="1029483"/>
            <a:ext cx="168300" cy="2550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grpSp>
        <p:nvGrpSpPr>
          <p:cNvPr id="233" name="Shape 233"/>
          <p:cNvGrpSpPr/>
          <p:nvPr/>
        </p:nvGrpSpPr>
        <p:grpSpPr>
          <a:xfrm>
            <a:off x="4225542" y="1321660"/>
            <a:ext cx="4550038" cy="1511113"/>
            <a:chOff x="3121638" y="2131275"/>
            <a:chExt cx="2900700" cy="997500"/>
          </a:xfrm>
        </p:grpSpPr>
        <p:sp>
          <p:nvSpPr>
            <p:cNvPr id="234" name="Shape 234"/>
            <p:cNvSpPr/>
            <p:nvPr/>
          </p:nvSpPr>
          <p:spPr>
            <a:xfrm>
              <a:off x="3124188" y="2131275"/>
              <a:ext cx="2895600" cy="9975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35" name="Shape 235"/>
            <p:cNvSpPr txBox="1"/>
            <p:nvPr/>
          </p:nvSpPr>
          <p:spPr>
            <a:xfrm>
              <a:off x="3293688" y="2147913"/>
              <a:ext cx="2556600" cy="3486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GAME SPECIFIC SUBSYSTEMS</a:t>
              </a:r>
            </a:p>
          </p:txBody>
        </p:sp>
        <p:cxnSp>
          <p:nvCxnSpPr>
            <p:cNvPr id="236" name="Shape 236"/>
            <p:cNvCxnSpPr/>
            <p:nvPr/>
          </p:nvCxnSpPr>
          <p:spPr>
            <a:xfrm flipH="1" rot="10800000">
              <a:off x="3121638" y="2354400"/>
              <a:ext cx="2900700" cy="31800"/>
            </a:xfrm>
            <a:prstGeom prst="straightConnector1">
              <a:avLst/>
            </a:prstGeom>
            <a:noFill/>
            <a:ln cap="flat" cmpd="sng" w="28575">
              <a:solidFill>
                <a:srgbClr val="0B5394"/>
              </a:solidFill>
              <a:prstDash val="solid"/>
              <a:round/>
              <a:headEnd len="lg" w="lg" type="none"/>
              <a:tailEnd len="lg" w="lg" type="none"/>
            </a:ln>
          </p:spPr>
        </p:cxnSp>
      </p:grpSp>
      <p:grpSp>
        <p:nvGrpSpPr>
          <p:cNvPr id="237" name="Shape 237"/>
          <p:cNvGrpSpPr/>
          <p:nvPr/>
        </p:nvGrpSpPr>
        <p:grpSpPr>
          <a:xfrm>
            <a:off x="4474125" y="1812650"/>
            <a:ext cx="1171825" cy="337575"/>
            <a:chOff x="4275125" y="4052800"/>
            <a:chExt cx="1171825" cy="337575"/>
          </a:xfrm>
        </p:grpSpPr>
        <p:sp>
          <p:nvSpPr>
            <p:cNvPr id="238" name="Shape 238"/>
            <p:cNvSpPr/>
            <p:nvPr/>
          </p:nvSpPr>
          <p:spPr>
            <a:xfrm>
              <a:off x="4285650" y="4085875"/>
              <a:ext cx="11613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39" name="Shape 239"/>
            <p:cNvSpPr txBox="1"/>
            <p:nvPr/>
          </p:nvSpPr>
          <p:spPr>
            <a:xfrm>
              <a:off x="4275125" y="4052800"/>
              <a:ext cx="11613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Game Objects</a:t>
              </a:r>
            </a:p>
          </p:txBody>
        </p:sp>
      </p:grpSp>
      <p:grpSp>
        <p:nvGrpSpPr>
          <p:cNvPr id="240" name="Shape 240"/>
          <p:cNvGrpSpPr/>
          <p:nvPr/>
        </p:nvGrpSpPr>
        <p:grpSpPr>
          <a:xfrm>
            <a:off x="7001638" y="1701588"/>
            <a:ext cx="1597500" cy="325338"/>
            <a:chOff x="6201125" y="3813488"/>
            <a:chExt cx="1597500" cy="325338"/>
          </a:xfrm>
        </p:grpSpPr>
        <p:sp>
          <p:nvSpPr>
            <p:cNvPr id="241" name="Shape 241"/>
            <p:cNvSpPr/>
            <p:nvPr/>
          </p:nvSpPr>
          <p:spPr>
            <a:xfrm>
              <a:off x="6253675" y="38343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42" name="Shape 242"/>
            <p:cNvSpPr txBox="1"/>
            <p:nvPr/>
          </p:nvSpPr>
          <p:spPr>
            <a:xfrm>
              <a:off x="6201125" y="3813488"/>
              <a:ext cx="15975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Management</a:t>
              </a:r>
            </a:p>
          </p:txBody>
        </p:sp>
      </p:grpSp>
      <p:sp>
        <p:nvSpPr>
          <p:cNvPr id="243" name="Shape 243"/>
          <p:cNvSpPr/>
          <p:nvPr/>
        </p:nvSpPr>
        <p:spPr>
          <a:xfrm>
            <a:off x="4899226" y="3130879"/>
            <a:ext cx="3272700" cy="885300"/>
          </a:xfrm>
          <a:prstGeom prst="roundRect">
            <a:avLst>
              <a:gd fmla="val 16667" name="adj"/>
            </a:avLst>
          </a:prstGeom>
          <a:solidFill>
            <a:srgbClr val="D0E0E3"/>
          </a:solidFill>
          <a:ln cap="flat" cmpd="sng" w="28575">
            <a:solidFill>
              <a:srgbClr val="FF0000"/>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44" name="Shape 244"/>
          <p:cNvSpPr txBox="1"/>
          <p:nvPr/>
        </p:nvSpPr>
        <p:spPr>
          <a:xfrm>
            <a:off x="5860774" y="3130869"/>
            <a:ext cx="1349400" cy="3093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   RESOURCES</a:t>
            </a:r>
          </a:p>
        </p:txBody>
      </p:sp>
      <p:cxnSp>
        <p:nvCxnSpPr>
          <p:cNvPr id="245" name="Shape 245"/>
          <p:cNvCxnSpPr/>
          <p:nvPr/>
        </p:nvCxnSpPr>
        <p:spPr>
          <a:xfrm flipH="1" rot="10800000">
            <a:off x="4896344" y="3442514"/>
            <a:ext cx="3265200" cy="5700"/>
          </a:xfrm>
          <a:prstGeom prst="straightConnector1">
            <a:avLst/>
          </a:prstGeom>
          <a:noFill/>
          <a:ln cap="flat" cmpd="sng" w="28575">
            <a:solidFill>
              <a:srgbClr val="FF0000"/>
            </a:solidFill>
            <a:prstDash val="solid"/>
            <a:round/>
            <a:headEnd len="lg" w="lg" type="none"/>
            <a:tailEnd len="lg" w="lg" type="none"/>
          </a:ln>
        </p:spPr>
      </p:cxnSp>
      <p:sp>
        <p:nvSpPr>
          <p:cNvPr id="246" name="Shape 246"/>
          <p:cNvSpPr/>
          <p:nvPr/>
        </p:nvSpPr>
        <p:spPr>
          <a:xfrm>
            <a:off x="6416423" y="2869940"/>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47" name="Shape 247"/>
          <p:cNvSpPr/>
          <p:nvPr/>
        </p:nvSpPr>
        <p:spPr>
          <a:xfrm>
            <a:off x="5081449" y="3593475"/>
            <a:ext cx="751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48" name="Shape 248"/>
          <p:cNvSpPr/>
          <p:nvPr/>
        </p:nvSpPr>
        <p:spPr>
          <a:xfrm>
            <a:off x="6186029" y="3569525"/>
            <a:ext cx="6291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49" name="Shape 249"/>
          <p:cNvSpPr txBox="1"/>
          <p:nvPr/>
        </p:nvSpPr>
        <p:spPr>
          <a:xfrm>
            <a:off x="6186040" y="3552588"/>
            <a:ext cx="6291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Audio</a:t>
            </a:r>
          </a:p>
        </p:txBody>
      </p:sp>
      <p:sp>
        <p:nvSpPr>
          <p:cNvPr id="250" name="Shape 250"/>
          <p:cNvSpPr/>
          <p:nvPr/>
        </p:nvSpPr>
        <p:spPr>
          <a:xfrm>
            <a:off x="7175967" y="3550725"/>
            <a:ext cx="8235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51" name="Shape 251"/>
          <p:cNvSpPr txBox="1"/>
          <p:nvPr/>
        </p:nvSpPr>
        <p:spPr>
          <a:xfrm>
            <a:off x="7168505" y="3517650"/>
            <a:ext cx="8235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Graphics</a:t>
            </a:r>
          </a:p>
        </p:txBody>
      </p:sp>
      <p:sp>
        <p:nvSpPr>
          <p:cNvPr id="252" name="Shape 252"/>
          <p:cNvSpPr txBox="1"/>
          <p:nvPr/>
        </p:nvSpPr>
        <p:spPr>
          <a:xfrm>
            <a:off x="5081438" y="3549075"/>
            <a:ext cx="751200" cy="337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Physics</a:t>
            </a:r>
          </a:p>
        </p:txBody>
      </p:sp>
      <p:sp>
        <p:nvSpPr>
          <p:cNvPr id="253" name="Shape 253"/>
          <p:cNvSpPr/>
          <p:nvPr/>
        </p:nvSpPr>
        <p:spPr>
          <a:xfrm>
            <a:off x="7059300" y="2069338"/>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54" name="Shape 254"/>
          <p:cNvSpPr/>
          <p:nvPr/>
        </p:nvSpPr>
        <p:spPr>
          <a:xfrm>
            <a:off x="7059300" y="242665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55" name="Shape 255"/>
          <p:cNvSpPr/>
          <p:nvPr/>
        </p:nvSpPr>
        <p:spPr>
          <a:xfrm>
            <a:off x="4474125" y="2307213"/>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56" name="Shape 256"/>
          <p:cNvSpPr txBox="1"/>
          <p:nvPr/>
        </p:nvSpPr>
        <p:spPr>
          <a:xfrm>
            <a:off x="4628638" y="2307225"/>
            <a:ext cx="109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World Map</a:t>
            </a:r>
          </a:p>
        </p:txBody>
      </p:sp>
      <p:sp>
        <p:nvSpPr>
          <p:cNvPr id="257" name="Shape 257"/>
          <p:cNvSpPr txBox="1"/>
          <p:nvPr/>
        </p:nvSpPr>
        <p:spPr>
          <a:xfrm>
            <a:off x="7243813" y="2069350"/>
            <a:ext cx="103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Editor</a:t>
            </a:r>
          </a:p>
        </p:txBody>
      </p:sp>
      <p:sp>
        <p:nvSpPr>
          <p:cNvPr id="258" name="Shape 258"/>
          <p:cNvSpPr txBox="1"/>
          <p:nvPr/>
        </p:nvSpPr>
        <p:spPr>
          <a:xfrm>
            <a:off x="7118389" y="2426638"/>
            <a:ext cx="12900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Addon Manager</a:t>
            </a:r>
          </a:p>
        </p:txBody>
      </p:sp>
      <p:sp>
        <p:nvSpPr>
          <p:cNvPr id="259" name="Shape 259"/>
          <p:cNvSpPr/>
          <p:nvPr/>
        </p:nvSpPr>
        <p:spPr>
          <a:xfrm rot="6528169">
            <a:off x="6305233" y="1640349"/>
            <a:ext cx="118208" cy="1355792"/>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60" name="Shape 260"/>
          <p:cNvSpPr/>
          <p:nvPr/>
        </p:nvSpPr>
        <p:spPr>
          <a:xfrm rot="4905359">
            <a:off x="6310995" y="1330948"/>
            <a:ext cx="106703" cy="1190274"/>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61" name="Shape 261"/>
          <p:cNvSpPr/>
          <p:nvPr/>
        </p:nvSpPr>
        <p:spPr>
          <a:xfrm rot="6025768">
            <a:off x="6328345" y="1544050"/>
            <a:ext cx="111034" cy="1184159"/>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62" name="Shape 262"/>
          <p:cNvSpPr/>
          <p:nvPr/>
        </p:nvSpPr>
        <p:spPr>
          <a:xfrm>
            <a:off x="4902925" y="4369863"/>
            <a:ext cx="3265200" cy="4221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63" name="Shape 263"/>
          <p:cNvSpPr txBox="1"/>
          <p:nvPr/>
        </p:nvSpPr>
        <p:spPr>
          <a:xfrm>
            <a:off x="5241350" y="4369867"/>
            <a:ext cx="2575200" cy="255000"/>
          </a:xfrm>
          <a:prstGeom prst="rect">
            <a:avLst/>
          </a:prstGeom>
          <a:noFill/>
          <a:ln>
            <a:noFill/>
          </a:ln>
        </p:spPr>
        <p:txBody>
          <a:bodyPr anchorCtr="0" anchor="t" bIns="91425" lIns="91425" rIns="91425" wrap="square" tIns="91425">
            <a:noAutofit/>
          </a:bodyPr>
          <a:lstStyle/>
          <a:p>
            <a:pPr lvl="0" rtl="0">
              <a:spcBef>
                <a:spcPts val="0"/>
              </a:spcBef>
              <a:buNone/>
            </a:pPr>
            <a:r>
              <a:rPr lang="en-GB">
                <a:solidFill>
                  <a:srgbClr val="0B5394"/>
                </a:solidFill>
              </a:rPr>
              <a:t>   Hardware Abstraction Layer</a:t>
            </a:r>
          </a:p>
        </p:txBody>
      </p:sp>
      <p:sp>
        <p:nvSpPr>
          <p:cNvPr id="264" name="Shape 264"/>
          <p:cNvSpPr/>
          <p:nvPr/>
        </p:nvSpPr>
        <p:spPr>
          <a:xfrm>
            <a:off x="6416436" y="4083165"/>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Shape 26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GB"/>
              <a:t>Hardware Abstraction</a:t>
            </a:r>
          </a:p>
        </p:txBody>
      </p:sp>
      <p:sp>
        <p:nvSpPr>
          <p:cNvPr id="270" name="Shape 270"/>
          <p:cNvSpPr txBox="1"/>
          <p:nvPr>
            <p:ph idx="1" type="body"/>
          </p:nvPr>
        </p:nvSpPr>
        <p:spPr>
          <a:xfrm>
            <a:off x="311700" y="1152475"/>
            <a:ext cx="4055400" cy="3416400"/>
          </a:xfrm>
          <a:prstGeom prst="rect">
            <a:avLst/>
          </a:prstGeom>
        </p:spPr>
        <p:txBody>
          <a:bodyPr anchorCtr="0" anchor="t" bIns="91425" lIns="91425" rIns="91425" wrap="square" tIns="91425">
            <a:noAutofit/>
          </a:bodyPr>
          <a:lstStyle/>
          <a:p>
            <a:pPr lvl="0">
              <a:spcBef>
                <a:spcPts val="0"/>
              </a:spcBef>
              <a:buNone/>
            </a:pPr>
            <a:r>
              <a:rPr lang="en-GB"/>
              <a:t>SuperTux can run on Windows, Mac, Linux and Android</a:t>
            </a:r>
          </a:p>
        </p:txBody>
      </p:sp>
      <p:grpSp>
        <p:nvGrpSpPr>
          <p:cNvPr id="271" name="Shape 271"/>
          <p:cNvGrpSpPr/>
          <p:nvPr/>
        </p:nvGrpSpPr>
        <p:grpSpPr>
          <a:xfrm>
            <a:off x="5626637" y="445026"/>
            <a:ext cx="2095951" cy="644996"/>
            <a:chOff x="3431625" y="860075"/>
            <a:chExt cx="2191500" cy="674400"/>
          </a:xfrm>
        </p:grpSpPr>
        <p:sp>
          <p:nvSpPr>
            <p:cNvPr id="272" name="Shape 272"/>
            <p:cNvSpPr/>
            <p:nvPr/>
          </p:nvSpPr>
          <p:spPr>
            <a:xfrm>
              <a:off x="3431625" y="860075"/>
              <a:ext cx="2191500" cy="6744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grpSp>
          <p:nvGrpSpPr>
            <p:cNvPr id="273" name="Shape 273"/>
            <p:cNvGrpSpPr/>
            <p:nvPr/>
          </p:nvGrpSpPr>
          <p:grpSpPr>
            <a:xfrm>
              <a:off x="4113218" y="1182703"/>
              <a:ext cx="833400" cy="304500"/>
              <a:chOff x="4113218" y="1182703"/>
              <a:chExt cx="833400" cy="304500"/>
            </a:xfrm>
          </p:grpSpPr>
          <p:sp>
            <p:nvSpPr>
              <p:cNvPr id="274" name="Shape 274"/>
              <p:cNvSpPr/>
              <p:nvPr/>
            </p:nvSpPr>
            <p:spPr>
              <a:xfrm>
                <a:off x="4113218" y="1257829"/>
                <a:ext cx="833400" cy="2121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t/>
                </a:r>
                <a:endParaRPr/>
              </a:p>
            </p:txBody>
          </p:sp>
          <p:sp>
            <p:nvSpPr>
              <p:cNvPr id="275" name="Shape 275"/>
              <p:cNvSpPr txBox="1"/>
              <p:nvPr/>
            </p:nvSpPr>
            <p:spPr>
              <a:xfrm>
                <a:off x="4222427" y="1182703"/>
                <a:ext cx="609900" cy="3045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I/O</a:t>
                </a:r>
              </a:p>
            </p:txBody>
          </p:sp>
        </p:grpSp>
      </p:grpSp>
      <p:sp>
        <p:nvSpPr>
          <p:cNvPr id="276" name="Shape 276"/>
          <p:cNvSpPr txBox="1"/>
          <p:nvPr/>
        </p:nvSpPr>
        <p:spPr>
          <a:xfrm>
            <a:off x="5830274" y="450489"/>
            <a:ext cx="1688700" cy="4221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USER INTERFACE</a:t>
            </a:r>
          </a:p>
        </p:txBody>
      </p:sp>
      <p:sp>
        <p:nvSpPr>
          <p:cNvPr id="277" name="Shape 277"/>
          <p:cNvSpPr/>
          <p:nvPr/>
        </p:nvSpPr>
        <p:spPr>
          <a:xfrm>
            <a:off x="6557938" y="1122970"/>
            <a:ext cx="168300" cy="2550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grpSp>
        <p:nvGrpSpPr>
          <p:cNvPr id="278" name="Shape 278"/>
          <p:cNvGrpSpPr/>
          <p:nvPr/>
        </p:nvGrpSpPr>
        <p:grpSpPr>
          <a:xfrm>
            <a:off x="4367067" y="1415148"/>
            <a:ext cx="4550038" cy="1511113"/>
            <a:chOff x="3121638" y="2131275"/>
            <a:chExt cx="2900700" cy="997500"/>
          </a:xfrm>
        </p:grpSpPr>
        <p:sp>
          <p:nvSpPr>
            <p:cNvPr id="279" name="Shape 279"/>
            <p:cNvSpPr/>
            <p:nvPr/>
          </p:nvSpPr>
          <p:spPr>
            <a:xfrm>
              <a:off x="3124188" y="2131275"/>
              <a:ext cx="2895600" cy="9975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80" name="Shape 280"/>
            <p:cNvSpPr txBox="1"/>
            <p:nvPr/>
          </p:nvSpPr>
          <p:spPr>
            <a:xfrm>
              <a:off x="3293688" y="2147913"/>
              <a:ext cx="2556600" cy="348600"/>
            </a:xfrm>
            <a:prstGeom prst="rect">
              <a:avLst/>
            </a:prstGeom>
            <a:noFill/>
            <a:ln>
              <a:noFill/>
            </a:ln>
          </p:spPr>
          <p:txBody>
            <a:bodyPr anchorCtr="0" anchor="t" bIns="91425" lIns="91425" rIns="91425" wrap="square" tIns="91425">
              <a:noAutofit/>
            </a:bodyPr>
            <a:lstStyle/>
            <a:p>
              <a:pPr lvl="0" rtl="0" algn="ctr">
                <a:spcBef>
                  <a:spcPts val="0"/>
                </a:spcBef>
                <a:buNone/>
              </a:pPr>
              <a:r>
                <a:rPr lang="en-GB" sz="1200">
                  <a:solidFill>
                    <a:srgbClr val="0B5394"/>
                  </a:solidFill>
                </a:rPr>
                <a:t>GAME SPECIFIC SUBSYSTEMS</a:t>
              </a:r>
            </a:p>
          </p:txBody>
        </p:sp>
        <p:cxnSp>
          <p:nvCxnSpPr>
            <p:cNvPr id="281" name="Shape 281"/>
            <p:cNvCxnSpPr/>
            <p:nvPr/>
          </p:nvCxnSpPr>
          <p:spPr>
            <a:xfrm flipH="1" rot="10800000">
              <a:off x="3121638" y="2354400"/>
              <a:ext cx="2900700" cy="31800"/>
            </a:xfrm>
            <a:prstGeom prst="straightConnector1">
              <a:avLst/>
            </a:prstGeom>
            <a:noFill/>
            <a:ln cap="flat" cmpd="sng" w="28575">
              <a:solidFill>
                <a:srgbClr val="0B5394"/>
              </a:solidFill>
              <a:prstDash val="solid"/>
              <a:round/>
              <a:headEnd len="lg" w="lg" type="none"/>
              <a:tailEnd len="lg" w="lg" type="none"/>
            </a:ln>
          </p:spPr>
        </p:cxnSp>
      </p:grpSp>
      <p:grpSp>
        <p:nvGrpSpPr>
          <p:cNvPr id="282" name="Shape 282"/>
          <p:cNvGrpSpPr/>
          <p:nvPr/>
        </p:nvGrpSpPr>
        <p:grpSpPr>
          <a:xfrm>
            <a:off x="4615650" y="1906138"/>
            <a:ext cx="1171825" cy="337575"/>
            <a:chOff x="4275125" y="4052800"/>
            <a:chExt cx="1171825" cy="337575"/>
          </a:xfrm>
        </p:grpSpPr>
        <p:sp>
          <p:nvSpPr>
            <p:cNvPr id="283" name="Shape 283"/>
            <p:cNvSpPr/>
            <p:nvPr/>
          </p:nvSpPr>
          <p:spPr>
            <a:xfrm>
              <a:off x="4285650" y="4085875"/>
              <a:ext cx="11613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84" name="Shape 284"/>
            <p:cNvSpPr txBox="1"/>
            <p:nvPr/>
          </p:nvSpPr>
          <p:spPr>
            <a:xfrm>
              <a:off x="4275125" y="4052800"/>
              <a:ext cx="11613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Game Objects</a:t>
              </a:r>
            </a:p>
          </p:txBody>
        </p:sp>
      </p:grpSp>
      <p:sp>
        <p:nvSpPr>
          <p:cNvPr id="285" name="Shape 285"/>
          <p:cNvSpPr/>
          <p:nvPr/>
        </p:nvSpPr>
        <p:spPr>
          <a:xfrm>
            <a:off x="5040751" y="3224367"/>
            <a:ext cx="3272700" cy="885300"/>
          </a:xfrm>
          <a:prstGeom prst="roundRect">
            <a:avLst>
              <a:gd fmla="val 16667" name="adj"/>
            </a:avLst>
          </a:prstGeom>
          <a:solidFill>
            <a:srgbClr val="D0E0E3"/>
          </a:solidFill>
          <a:ln cap="flat" cmpd="sng" w="28575">
            <a:solidFill>
              <a:srgbClr val="0B5394"/>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86" name="Shape 286"/>
          <p:cNvSpPr txBox="1"/>
          <p:nvPr/>
        </p:nvSpPr>
        <p:spPr>
          <a:xfrm>
            <a:off x="6002299" y="3224356"/>
            <a:ext cx="1349400" cy="3093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   RESOURCES</a:t>
            </a:r>
          </a:p>
        </p:txBody>
      </p:sp>
      <p:cxnSp>
        <p:nvCxnSpPr>
          <p:cNvPr id="287" name="Shape 287"/>
          <p:cNvCxnSpPr/>
          <p:nvPr/>
        </p:nvCxnSpPr>
        <p:spPr>
          <a:xfrm flipH="1" rot="10800000">
            <a:off x="5037869" y="3536001"/>
            <a:ext cx="3265200" cy="5700"/>
          </a:xfrm>
          <a:prstGeom prst="straightConnector1">
            <a:avLst/>
          </a:prstGeom>
          <a:noFill/>
          <a:ln cap="flat" cmpd="sng" w="28575">
            <a:solidFill>
              <a:srgbClr val="0B5394"/>
            </a:solidFill>
            <a:prstDash val="solid"/>
            <a:round/>
            <a:headEnd len="lg" w="lg" type="none"/>
            <a:tailEnd len="lg" w="lg" type="none"/>
          </a:ln>
        </p:spPr>
      </p:cxnSp>
      <p:sp>
        <p:nvSpPr>
          <p:cNvPr id="288" name="Shape 288"/>
          <p:cNvSpPr/>
          <p:nvPr/>
        </p:nvSpPr>
        <p:spPr>
          <a:xfrm>
            <a:off x="6557948" y="2963427"/>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89" name="Shape 289"/>
          <p:cNvSpPr/>
          <p:nvPr/>
        </p:nvSpPr>
        <p:spPr>
          <a:xfrm>
            <a:off x="5222974" y="3686963"/>
            <a:ext cx="751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0" name="Shape 290"/>
          <p:cNvSpPr/>
          <p:nvPr/>
        </p:nvSpPr>
        <p:spPr>
          <a:xfrm>
            <a:off x="6327554" y="3663013"/>
            <a:ext cx="6291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1" name="Shape 291"/>
          <p:cNvSpPr txBox="1"/>
          <p:nvPr/>
        </p:nvSpPr>
        <p:spPr>
          <a:xfrm>
            <a:off x="6327565" y="3646075"/>
            <a:ext cx="6291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Audio</a:t>
            </a:r>
          </a:p>
        </p:txBody>
      </p:sp>
      <p:sp>
        <p:nvSpPr>
          <p:cNvPr id="292" name="Shape 292"/>
          <p:cNvSpPr txBox="1"/>
          <p:nvPr/>
        </p:nvSpPr>
        <p:spPr>
          <a:xfrm>
            <a:off x="5222963" y="3642563"/>
            <a:ext cx="751200" cy="337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Physics</a:t>
            </a:r>
          </a:p>
        </p:txBody>
      </p:sp>
      <p:sp>
        <p:nvSpPr>
          <p:cNvPr id="293" name="Shape 293"/>
          <p:cNvSpPr/>
          <p:nvPr/>
        </p:nvSpPr>
        <p:spPr>
          <a:xfrm>
            <a:off x="4615650" y="240070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4" name="Shape 294"/>
          <p:cNvSpPr txBox="1"/>
          <p:nvPr/>
        </p:nvSpPr>
        <p:spPr>
          <a:xfrm>
            <a:off x="4770163" y="2400713"/>
            <a:ext cx="109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World Map</a:t>
            </a:r>
          </a:p>
        </p:txBody>
      </p:sp>
      <p:sp>
        <p:nvSpPr>
          <p:cNvPr id="295" name="Shape 295"/>
          <p:cNvSpPr/>
          <p:nvPr/>
        </p:nvSpPr>
        <p:spPr>
          <a:xfrm rot="6528169">
            <a:off x="6446758" y="1733836"/>
            <a:ext cx="118208" cy="1355792"/>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6" name="Shape 296"/>
          <p:cNvSpPr/>
          <p:nvPr/>
        </p:nvSpPr>
        <p:spPr>
          <a:xfrm rot="4905359">
            <a:off x="6452520" y="1424435"/>
            <a:ext cx="106703" cy="1190274"/>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7" name="Shape 297"/>
          <p:cNvSpPr/>
          <p:nvPr/>
        </p:nvSpPr>
        <p:spPr>
          <a:xfrm rot="6025768">
            <a:off x="6469870" y="1637538"/>
            <a:ext cx="111034" cy="1184159"/>
          </a:xfrm>
          <a:prstGeom prst="downArrow">
            <a:avLst>
              <a:gd fmla="val 50000" name="adj1"/>
              <a:gd fmla="val 297519"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8" name="Shape 298"/>
          <p:cNvSpPr/>
          <p:nvPr/>
        </p:nvSpPr>
        <p:spPr>
          <a:xfrm>
            <a:off x="5044450" y="4463350"/>
            <a:ext cx="3265200" cy="422100"/>
          </a:xfrm>
          <a:prstGeom prst="roundRect">
            <a:avLst>
              <a:gd fmla="val 16667" name="adj"/>
            </a:avLst>
          </a:prstGeom>
          <a:solidFill>
            <a:srgbClr val="D0E0E3"/>
          </a:solidFill>
          <a:ln cap="flat" cmpd="sng" w="28575">
            <a:solidFill>
              <a:srgbClr val="FF0000"/>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299" name="Shape 299"/>
          <p:cNvSpPr txBox="1"/>
          <p:nvPr/>
        </p:nvSpPr>
        <p:spPr>
          <a:xfrm>
            <a:off x="5382875" y="4463354"/>
            <a:ext cx="2575200" cy="255000"/>
          </a:xfrm>
          <a:prstGeom prst="rect">
            <a:avLst/>
          </a:prstGeom>
          <a:noFill/>
          <a:ln>
            <a:noFill/>
          </a:ln>
        </p:spPr>
        <p:txBody>
          <a:bodyPr anchorCtr="0" anchor="t" bIns="91425" lIns="91425" rIns="91425" wrap="square" tIns="91425">
            <a:noAutofit/>
          </a:bodyPr>
          <a:lstStyle/>
          <a:p>
            <a:pPr lvl="0" rtl="0">
              <a:spcBef>
                <a:spcPts val="0"/>
              </a:spcBef>
              <a:buNone/>
            </a:pPr>
            <a:r>
              <a:rPr lang="en-GB">
                <a:solidFill>
                  <a:srgbClr val="0B5394"/>
                </a:solidFill>
              </a:rPr>
              <a:t>   Hardware Abstraction Layer</a:t>
            </a:r>
          </a:p>
        </p:txBody>
      </p:sp>
      <p:sp>
        <p:nvSpPr>
          <p:cNvPr id="300" name="Shape 300"/>
          <p:cNvSpPr/>
          <p:nvPr/>
        </p:nvSpPr>
        <p:spPr>
          <a:xfrm>
            <a:off x="6557961" y="4176652"/>
            <a:ext cx="168300" cy="219600"/>
          </a:xfrm>
          <a:prstGeom prst="downArrow">
            <a:avLst>
              <a:gd fmla="val 50000" name="adj1"/>
              <a:gd fmla="val 109420" name="adj2"/>
            </a:avLst>
          </a:prstGeom>
          <a:solidFill>
            <a:srgbClr val="0B5394"/>
          </a:solidFill>
          <a:ln cap="flat" cmpd="sng" w="19050">
            <a:solidFill>
              <a:srgbClr val="9FC5E8"/>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grpSp>
        <p:nvGrpSpPr>
          <p:cNvPr id="301" name="Shape 301"/>
          <p:cNvGrpSpPr/>
          <p:nvPr/>
        </p:nvGrpSpPr>
        <p:grpSpPr>
          <a:xfrm>
            <a:off x="7195713" y="1853888"/>
            <a:ext cx="1597500" cy="325338"/>
            <a:chOff x="6201125" y="3813488"/>
            <a:chExt cx="1597500" cy="325338"/>
          </a:xfrm>
        </p:grpSpPr>
        <p:sp>
          <p:nvSpPr>
            <p:cNvPr id="302" name="Shape 302"/>
            <p:cNvSpPr/>
            <p:nvPr/>
          </p:nvSpPr>
          <p:spPr>
            <a:xfrm>
              <a:off x="6253675" y="3834325"/>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303" name="Shape 303"/>
            <p:cNvSpPr txBox="1"/>
            <p:nvPr/>
          </p:nvSpPr>
          <p:spPr>
            <a:xfrm>
              <a:off x="6201125" y="3813488"/>
              <a:ext cx="15975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Management</a:t>
              </a:r>
            </a:p>
          </p:txBody>
        </p:sp>
      </p:grpSp>
      <p:sp>
        <p:nvSpPr>
          <p:cNvPr id="304" name="Shape 304"/>
          <p:cNvSpPr/>
          <p:nvPr/>
        </p:nvSpPr>
        <p:spPr>
          <a:xfrm>
            <a:off x="7242150" y="2221400"/>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305" name="Shape 305"/>
          <p:cNvSpPr/>
          <p:nvPr/>
        </p:nvSpPr>
        <p:spPr>
          <a:xfrm>
            <a:off x="7242150" y="2578713"/>
            <a:ext cx="14082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306" name="Shape 306"/>
          <p:cNvSpPr txBox="1"/>
          <p:nvPr/>
        </p:nvSpPr>
        <p:spPr>
          <a:xfrm>
            <a:off x="7426663" y="2221413"/>
            <a:ext cx="10392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Level Editor</a:t>
            </a:r>
          </a:p>
        </p:txBody>
      </p:sp>
      <p:sp>
        <p:nvSpPr>
          <p:cNvPr id="307" name="Shape 307"/>
          <p:cNvSpPr txBox="1"/>
          <p:nvPr/>
        </p:nvSpPr>
        <p:spPr>
          <a:xfrm>
            <a:off x="7301239" y="2578700"/>
            <a:ext cx="1290000" cy="30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Addon Manager</a:t>
            </a:r>
          </a:p>
        </p:txBody>
      </p:sp>
      <p:sp>
        <p:nvSpPr>
          <p:cNvPr id="308" name="Shape 308"/>
          <p:cNvSpPr/>
          <p:nvPr/>
        </p:nvSpPr>
        <p:spPr>
          <a:xfrm>
            <a:off x="7195717" y="3657325"/>
            <a:ext cx="823500" cy="304500"/>
          </a:xfrm>
          <a:prstGeom prst="roundRect">
            <a:avLst>
              <a:gd fmla="val 16667" name="adj"/>
            </a:avLst>
          </a:prstGeom>
          <a:solidFill>
            <a:srgbClr val="6FA8DC"/>
          </a:solidFill>
          <a:ln cap="flat" cmpd="sng" w="28575">
            <a:solidFill>
              <a:srgbClr val="3D85C6"/>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t/>
            </a:r>
            <a:endParaRPr/>
          </a:p>
        </p:txBody>
      </p:sp>
      <p:sp>
        <p:nvSpPr>
          <p:cNvPr id="309" name="Shape 309"/>
          <p:cNvSpPr txBox="1"/>
          <p:nvPr/>
        </p:nvSpPr>
        <p:spPr>
          <a:xfrm>
            <a:off x="7195730" y="3625100"/>
            <a:ext cx="823500" cy="244500"/>
          </a:xfrm>
          <a:prstGeom prst="rect">
            <a:avLst/>
          </a:prstGeom>
          <a:noFill/>
          <a:ln>
            <a:noFill/>
          </a:ln>
        </p:spPr>
        <p:txBody>
          <a:bodyPr anchorCtr="0" anchor="t" bIns="91425" lIns="91425" rIns="91425" wrap="square" tIns="91425">
            <a:noAutofit/>
          </a:bodyPr>
          <a:lstStyle/>
          <a:p>
            <a:pPr lvl="0" rtl="0">
              <a:spcBef>
                <a:spcPts val="0"/>
              </a:spcBef>
              <a:buNone/>
            </a:pPr>
            <a:r>
              <a:rPr lang="en-GB" sz="1200">
                <a:solidFill>
                  <a:srgbClr val="0B5394"/>
                </a:solidFill>
              </a:rPr>
              <a:t>Graphics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